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340" r:id="rId2"/>
    <p:sldId id="384" r:id="rId3"/>
    <p:sldId id="284" r:id="rId4"/>
    <p:sldId id="386" r:id="rId5"/>
    <p:sldId id="347" r:id="rId6"/>
    <p:sldId id="351" r:id="rId7"/>
    <p:sldId id="349" r:id="rId8"/>
    <p:sldId id="358" r:id="rId9"/>
    <p:sldId id="350" r:id="rId10"/>
    <p:sldId id="348" r:id="rId11"/>
    <p:sldId id="367" r:id="rId12"/>
    <p:sldId id="352" r:id="rId13"/>
    <p:sldId id="368" r:id="rId14"/>
    <p:sldId id="354" r:id="rId15"/>
    <p:sldId id="355" r:id="rId16"/>
    <p:sldId id="357" r:id="rId17"/>
    <p:sldId id="369" r:id="rId18"/>
    <p:sldId id="370" r:id="rId19"/>
    <p:sldId id="382" r:id="rId20"/>
    <p:sldId id="371" r:id="rId21"/>
    <p:sldId id="372" r:id="rId22"/>
    <p:sldId id="373" r:id="rId23"/>
    <p:sldId id="374" r:id="rId24"/>
    <p:sldId id="375" r:id="rId25"/>
    <p:sldId id="376" r:id="rId26"/>
    <p:sldId id="383" r:id="rId27"/>
    <p:sldId id="378" r:id="rId28"/>
    <p:sldId id="385" r:id="rId29"/>
    <p:sldId id="310" r:id="rId30"/>
    <p:sldId id="380" r:id="rId31"/>
    <p:sldId id="381" r:id="rId32"/>
    <p:sldId id="346" r:id="rId33"/>
    <p:sldId id="265" r:id="rId34"/>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652D"/>
    <a:srgbClr val="003283"/>
    <a:srgbClr val="FF0000"/>
    <a:srgbClr val="666666"/>
    <a:srgbClr val="2B3F7B"/>
    <a:srgbClr val="9C277B"/>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0890" autoAdjust="0"/>
    <p:restoredTop sz="94991" autoAdjust="0"/>
  </p:normalViewPr>
  <p:slideViewPr>
    <p:cSldViewPr snapToGrid="0" showGuides="1">
      <p:cViewPr varScale="1">
        <p:scale>
          <a:sx n="111" d="100"/>
          <a:sy n="111" d="100"/>
        </p:scale>
        <p:origin x="-1614" y="-84"/>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Footer Placeholder 2"/>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29</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30</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31</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2013 </a:t>
            </a:r>
            <a:r>
              <a:rPr lang="en-US" sz="800" noProof="0" dirty="0" smtClean="0">
                <a:solidFill>
                  <a:schemeClr val="bg1"/>
                </a:solidFill>
              </a:rPr>
              <a:t>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hyperlink" Target="http://blog.httpwatch.com/2007/12/10/two-simple-rules-for-http-caching/" TargetMode="Externa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7.gi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hyperlink" Target="mailto:vasil.vasilev@sap.com"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hyperlink" Target="mailto:radoslav.smilyanov@sap.com" TargetMode="External"/><Relationship Id="rId4" Type="http://schemas.openxmlformats.org/officeDocument/2006/relationships/hyperlink" Target="mailto:nikolay.samardzhiev@sap.co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Computer_network"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4.gif"/><Relationship Id="rId4" Type="http://schemas.openxmlformats.org/officeDocument/2006/relationships/hyperlink" Target="http://en.wikipedia.org/wiki/Communications_protocol"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27709"/>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a:xfrm>
            <a:off x="414000" y="323999"/>
            <a:ext cx="8280000" cy="922909"/>
          </a:xfrm>
        </p:spPr>
        <p:txBody>
          <a:bodyPr/>
          <a:lstStyle/>
          <a:p>
            <a:r>
              <a:rPr lang="bg-BG" sz="2800" dirty="0" smtClean="0"/>
              <a:t>Протоколът </a:t>
            </a:r>
            <a:r>
              <a:rPr lang="en-US" sz="2800" dirty="0" smtClean="0"/>
              <a:t>HTTP. </a:t>
            </a:r>
            <a:r>
              <a:rPr lang="bg-BG" sz="2800" dirty="0" smtClean="0"/>
              <a:t>Механизми за поддръжка на сесии. </a:t>
            </a:r>
            <a:r>
              <a:rPr lang="en-US" sz="2800" dirty="0" smtClean="0"/>
              <a:t>HTTPS.</a:t>
            </a:r>
            <a:endParaRPr lang="en-US" sz="2800" dirty="0"/>
          </a:p>
        </p:txBody>
      </p:sp>
      <p:sp>
        <p:nvSpPr>
          <p:cNvPr id="3" name="Subtitle 2"/>
          <p:cNvSpPr>
            <a:spLocks noGrp="1"/>
          </p:cNvSpPr>
          <p:nvPr>
            <p:ph type="subTitle" idx="1"/>
          </p:nvPr>
        </p:nvSpPr>
        <p:spPr>
          <a:xfrm>
            <a:off x="414000" y="1499870"/>
            <a:ext cx="6840000" cy="492443"/>
          </a:xfrm>
        </p:spPr>
        <p:txBody>
          <a:bodyPr/>
          <a:lstStyle/>
          <a:p>
            <a:r>
              <a:rPr lang="bg-BG" dirty="0" smtClean="0"/>
              <a:t>Васил Василев </a:t>
            </a:r>
            <a:r>
              <a:rPr lang="en-US" dirty="0"/>
              <a:t>/</a:t>
            </a:r>
            <a:r>
              <a:rPr lang="bg-BG" dirty="0"/>
              <a:t> </a:t>
            </a:r>
            <a:r>
              <a:rPr lang="en-US" dirty="0"/>
              <a:t>SAP Labs Bulgaria</a:t>
            </a:r>
            <a:r>
              <a:rPr lang="en-US" dirty="0" smtClean="0"/>
              <a:t/>
            </a:r>
            <a:br>
              <a:rPr lang="en-US" dirty="0" smtClean="0"/>
            </a:br>
            <a:r>
              <a:rPr lang="bg-BG" dirty="0" smtClean="0"/>
              <a:t>Ноември</a:t>
            </a:r>
            <a:r>
              <a:rPr lang="en-US" dirty="0" smtClean="0"/>
              <a:t>, 201</a:t>
            </a:r>
            <a:r>
              <a:rPr lang="bg-BG" dirty="0" smtClean="0"/>
              <a:t>3</a:t>
            </a:r>
            <a:endParaRPr lang="en-US" dirty="0" smtClean="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Видове </a:t>
            </a:r>
            <a:r>
              <a:rPr lang="en-US" dirty="0"/>
              <a:t>HTTP </a:t>
            </a:r>
            <a:r>
              <a:rPr lang="bg-BG" dirty="0" smtClean="0"/>
              <a:t>Методи</a:t>
            </a:r>
            <a:endParaRPr lang="ru-RU" dirty="0"/>
          </a:p>
        </p:txBody>
      </p:sp>
      <p:sp>
        <p:nvSpPr>
          <p:cNvPr id="3" name="Text Placeholder 2"/>
          <p:cNvSpPr>
            <a:spLocks noGrp="1"/>
          </p:cNvSpPr>
          <p:nvPr>
            <p:ph type="body" sz="quarter" idx="10"/>
          </p:nvPr>
        </p:nvSpPr>
        <p:spPr>
          <a:xfrm>
            <a:off x="324000" y="1458097"/>
            <a:ext cx="8494713" cy="4917990"/>
          </a:xfrm>
        </p:spPr>
        <p:txBody>
          <a:bodyPr/>
          <a:lstStyle/>
          <a:p>
            <a:pPr marL="285750" indent="-285750">
              <a:buFont typeface="Arial" pitchFamily="34" charset="0"/>
              <a:buChar char="•"/>
            </a:pPr>
            <a:r>
              <a:rPr lang="en-US" dirty="0" smtClean="0"/>
              <a:t>GET </a:t>
            </a:r>
            <a:r>
              <a:rPr lang="en-US" sz="1600" b="0" dirty="0" smtClean="0"/>
              <a:t>–</a:t>
            </a:r>
            <a:r>
              <a:rPr lang="bg-BG" dirty="0" smtClean="0"/>
              <a:t> </a:t>
            </a:r>
            <a:r>
              <a:rPr lang="bg-BG" sz="1600" b="0" dirty="0" smtClean="0"/>
              <a:t>за зареждане на ресурс от сървъра</a:t>
            </a:r>
            <a:endParaRPr lang="en-US" sz="1600" b="0" dirty="0" smtClean="0"/>
          </a:p>
          <a:p>
            <a:pPr marL="285750" indent="-285750">
              <a:buFont typeface="Arial" pitchFamily="34" charset="0"/>
              <a:buChar char="•"/>
            </a:pPr>
            <a:r>
              <a:rPr lang="en-US" dirty="0" smtClean="0"/>
              <a:t>POST</a:t>
            </a:r>
            <a:r>
              <a:rPr lang="bg-BG" dirty="0" smtClean="0"/>
              <a:t> </a:t>
            </a:r>
            <a:r>
              <a:rPr lang="bg-BG" sz="1600" b="0" dirty="0" smtClean="0"/>
              <a:t>- </a:t>
            </a:r>
            <a:r>
              <a:rPr lang="bg-BG" sz="1600" b="0" dirty="0"/>
              <a:t>изпраща </a:t>
            </a:r>
            <a:r>
              <a:rPr lang="bg-BG" sz="1600" b="0" dirty="0" smtClean="0"/>
              <a:t>данни</a:t>
            </a:r>
            <a:r>
              <a:rPr lang="en-US" sz="1600" b="0" dirty="0" smtClean="0"/>
              <a:t> (</a:t>
            </a:r>
            <a:r>
              <a:rPr lang="bg-BG" sz="1600" b="0" dirty="0" smtClean="0"/>
              <a:t>от </a:t>
            </a:r>
            <a:r>
              <a:rPr lang="en-US" sz="1600" b="0" dirty="0" smtClean="0"/>
              <a:t>HTML </a:t>
            </a:r>
            <a:r>
              <a:rPr lang="bg-BG" sz="1600" b="0" dirty="0" smtClean="0"/>
              <a:t>форма</a:t>
            </a:r>
            <a:r>
              <a:rPr lang="en-US" sz="1600" b="0" dirty="0" smtClean="0"/>
              <a:t>)</a:t>
            </a:r>
            <a:r>
              <a:rPr lang="bg-BG" sz="1600" b="0" dirty="0" smtClean="0"/>
              <a:t> </a:t>
            </a:r>
            <a:r>
              <a:rPr lang="bg-BG" sz="1600" b="0" dirty="0"/>
              <a:t>за обработка от </a:t>
            </a:r>
            <a:r>
              <a:rPr lang="bg-BG" sz="1600" b="0" dirty="0" smtClean="0"/>
              <a:t>сървъра. Данните се съдържат в тялото на заявката</a:t>
            </a:r>
          </a:p>
          <a:p>
            <a:pPr marL="285750" indent="-285750">
              <a:buFont typeface="Arial" pitchFamily="34" charset="0"/>
              <a:buChar char="•"/>
            </a:pPr>
            <a:r>
              <a:rPr lang="en-US" dirty="0" smtClean="0"/>
              <a:t>HEAD</a:t>
            </a:r>
            <a:r>
              <a:rPr lang="bg-BG" sz="1600" dirty="0" smtClean="0"/>
              <a:t> </a:t>
            </a:r>
            <a:r>
              <a:rPr lang="bg-BG" sz="1600" b="0" dirty="0" smtClean="0"/>
              <a:t>- идентичен с </a:t>
            </a:r>
            <a:r>
              <a:rPr lang="en-US" sz="1600" b="0" dirty="0" smtClean="0"/>
              <a:t>GET, </a:t>
            </a:r>
            <a:r>
              <a:rPr lang="bg-BG" sz="1600" b="0" dirty="0" smtClean="0"/>
              <a:t>с разликата, че отговорът няма да върне тяло, а само хедъри</a:t>
            </a:r>
            <a:endParaRPr lang="en-US" sz="1600" b="0" dirty="0"/>
          </a:p>
          <a:p>
            <a:pPr marL="285750" indent="-285750">
              <a:buFont typeface="Arial" pitchFamily="34" charset="0"/>
              <a:buChar char="•"/>
            </a:pPr>
            <a:r>
              <a:rPr lang="en-US" dirty="0" smtClean="0"/>
              <a:t>PUT</a:t>
            </a:r>
            <a:r>
              <a:rPr lang="bg-BG" dirty="0" smtClean="0"/>
              <a:t> </a:t>
            </a:r>
            <a:r>
              <a:rPr lang="bg-BG" sz="1600" b="0" dirty="0" smtClean="0"/>
              <a:t>–</a:t>
            </a:r>
            <a:r>
              <a:rPr lang="en-US" dirty="0" smtClean="0"/>
              <a:t> </a:t>
            </a:r>
            <a:r>
              <a:rPr lang="bg-BG" sz="1600" b="0" dirty="0" smtClean="0"/>
              <a:t>ъплоудва специфичен </a:t>
            </a:r>
            <a:r>
              <a:rPr lang="bg-BG" sz="1600" b="0" dirty="0"/>
              <a:t>ресурс</a:t>
            </a:r>
            <a:endParaRPr lang="en-US" sz="1600" b="0" dirty="0"/>
          </a:p>
          <a:p>
            <a:pPr marL="285750" indent="-285750">
              <a:buFont typeface="Arial" pitchFamily="34" charset="0"/>
              <a:buChar char="•"/>
            </a:pPr>
            <a:r>
              <a:rPr lang="en-US" dirty="0" smtClean="0"/>
              <a:t>DELETE</a:t>
            </a:r>
            <a:r>
              <a:rPr lang="bg-BG" dirty="0" smtClean="0"/>
              <a:t> </a:t>
            </a:r>
            <a:r>
              <a:rPr lang="bg-BG" sz="1600" b="0" dirty="0" smtClean="0"/>
              <a:t>– </a:t>
            </a:r>
            <a:r>
              <a:rPr lang="bg-BG" sz="1600" b="0" dirty="0"/>
              <a:t>трие </a:t>
            </a:r>
            <a:r>
              <a:rPr lang="bg-BG" sz="1600" b="0" dirty="0" smtClean="0"/>
              <a:t>специфичен ресурс</a:t>
            </a:r>
            <a:endParaRPr lang="en-US" sz="1600" b="0" dirty="0"/>
          </a:p>
          <a:p>
            <a:pPr marL="285750" indent="-285750">
              <a:buFont typeface="Arial" pitchFamily="34" charset="0"/>
              <a:buChar char="•"/>
            </a:pPr>
            <a:r>
              <a:rPr lang="en-US" dirty="0" smtClean="0"/>
              <a:t>TRACE</a:t>
            </a:r>
            <a:r>
              <a:rPr lang="bg-BG" dirty="0" smtClean="0"/>
              <a:t> </a:t>
            </a:r>
            <a:r>
              <a:rPr lang="bg-BG" sz="1600" b="0" dirty="0" smtClean="0"/>
              <a:t>–</a:t>
            </a:r>
            <a:r>
              <a:rPr lang="en-US" sz="1600" b="0" dirty="0" smtClean="0"/>
              <a:t> </a:t>
            </a:r>
            <a:r>
              <a:rPr lang="bg-BG" sz="1600" b="0" dirty="0" smtClean="0"/>
              <a:t>указва на сървъра да върне низа на заявката в тялото на отговора</a:t>
            </a:r>
            <a:endParaRPr lang="en-US" sz="1600" b="0" dirty="0"/>
          </a:p>
          <a:p>
            <a:pPr marL="285750" indent="-285750">
              <a:buFont typeface="Arial" pitchFamily="34" charset="0"/>
              <a:buChar char="•"/>
            </a:pPr>
            <a:r>
              <a:rPr lang="en-US" dirty="0" smtClean="0"/>
              <a:t>OPTIONS</a:t>
            </a:r>
            <a:r>
              <a:rPr lang="bg-BG" dirty="0" smtClean="0"/>
              <a:t> </a:t>
            </a:r>
            <a:r>
              <a:rPr lang="bg-BG" sz="1600" b="0" dirty="0" smtClean="0"/>
              <a:t>– казва </a:t>
            </a:r>
            <a:r>
              <a:rPr lang="bg-BG" sz="1600" b="0" dirty="0"/>
              <a:t>на </a:t>
            </a:r>
            <a:r>
              <a:rPr lang="bg-BG" sz="1600" b="0" dirty="0" smtClean="0"/>
              <a:t>сървъра </a:t>
            </a:r>
            <a:r>
              <a:rPr lang="bg-BG" sz="1600" b="0" dirty="0"/>
              <a:t>да му върне всички </a:t>
            </a:r>
            <a:r>
              <a:rPr lang="bg-BG" sz="1600" b="0" dirty="0" smtClean="0"/>
              <a:t>позволени методи </a:t>
            </a:r>
            <a:r>
              <a:rPr lang="bg-BG" sz="1600" b="0" dirty="0"/>
              <a:t>за даден ресурс</a:t>
            </a:r>
            <a:endParaRPr lang="en-US" sz="1600" b="0" dirty="0"/>
          </a:p>
          <a:p>
            <a:pPr marL="285750" indent="-285750">
              <a:buFont typeface="Arial" pitchFamily="34" charset="0"/>
              <a:buChar char="•"/>
            </a:pPr>
            <a:r>
              <a:rPr lang="en-US" dirty="0" smtClean="0"/>
              <a:t>CONNECT</a:t>
            </a:r>
            <a:r>
              <a:rPr lang="bg-BG" sz="1600" b="0" dirty="0" smtClean="0"/>
              <a:t> </a:t>
            </a:r>
            <a:r>
              <a:rPr lang="en-US" sz="1600" b="0" dirty="0" smtClean="0"/>
              <a:t>–</a:t>
            </a:r>
            <a:r>
              <a:rPr lang="bg-BG" sz="1600" b="0" dirty="0"/>
              <a:t> за работа с проксита</a:t>
            </a:r>
            <a:endParaRPr lang="en-US" sz="1600" b="0" dirty="0"/>
          </a:p>
          <a:p>
            <a:pPr marL="285750" indent="-285750">
              <a:buFont typeface="Arial" pitchFamily="34" charset="0"/>
              <a:buChar char="•"/>
            </a:pPr>
            <a:r>
              <a:rPr lang="en-US" dirty="0" smtClean="0"/>
              <a:t>PATCH</a:t>
            </a:r>
            <a:r>
              <a:rPr lang="bg-BG" dirty="0" smtClean="0"/>
              <a:t> </a:t>
            </a:r>
            <a:r>
              <a:rPr lang="bg-BG" sz="1600" b="0" dirty="0" smtClean="0"/>
              <a:t>–</a:t>
            </a:r>
            <a:r>
              <a:rPr lang="bg-BG" dirty="0" smtClean="0"/>
              <a:t> </a:t>
            </a:r>
            <a:r>
              <a:rPr lang="bg-BG" sz="1600" b="0" dirty="0"/>
              <a:t>за подмяна на части от ресурса</a:t>
            </a:r>
            <a:endParaRPr lang="en-US" sz="1600" b="0" dirty="0"/>
          </a:p>
          <a:p>
            <a:pPr marL="285750" indent="-285750">
              <a:buFont typeface="Arial" pitchFamily="34" charset="0"/>
              <a:buChar char="•"/>
            </a:pPr>
            <a:endParaRPr lang="en-US" dirty="0" smtClean="0"/>
          </a:p>
          <a:p>
            <a:pPr marL="285750" indent="-285750">
              <a:buFont typeface="Arial" pitchFamily="34" charset="0"/>
              <a:buChar char="•"/>
            </a:pPr>
            <a:endParaRPr lang="ru-RU" dirty="0"/>
          </a:p>
        </p:txBody>
      </p:sp>
    </p:spTree>
    <p:extLst>
      <p:ext uri="{BB962C8B-B14F-4D97-AF65-F5344CB8AC3E}">
        <p14:creationId xmlns:p14="http://schemas.microsoft.com/office/powerpoint/2010/main" val="4200315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 </a:t>
            </a:r>
            <a:r>
              <a:rPr lang="bg-BG" dirty="0"/>
              <a:t>Заявка </a:t>
            </a:r>
            <a:r>
              <a:rPr lang="bg-BG" dirty="0" smtClean="0"/>
              <a:t>- </a:t>
            </a:r>
            <a:r>
              <a:rPr lang="bg-BG" dirty="0"/>
              <a:t>Пример</a:t>
            </a:r>
            <a:endParaRPr lang="ru-RU" dirty="0"/>
          </a:p>
        </p:txBody>
      </p:sp>
      <p:sp>
        <p:nvSpPr>
          <p:cNvPr id="3" name="Text Placeholder 2"/>
          <p:cNvSpPr>
            <a:spLocks noGrp="1"/>
          </p:cNvSpPr>
          <p:nvPr>
            <p:ph type="body" sz="quarter" idx="10"/>
          </p:nvPr>
        </p:nvSpPr>
        <p:spPr>
          <a:xfrm>
            <a:off x="324000" y="1690687"/>
            <a:ext cx="8494713" cy="4635972"/>
          </a:xfrm>
        </p:spPr>
        <p:txBody>
          <a:bodyPr/>
          <a:lstStyle/>
          <a:p>
            <a:endParaRPr lang="ru-RU" sz="1600" dirty="0"/>
          </a:p>
        </p:txBody>
      </p:sp>
      <p:sp>
        <p:nvSpPr>
          <p:cNvPr id="9" name="Rounded Rectangle 8"/>
          <p:cNvSpPr/>
          <p:nvPr/>
        </p:nvSpPr>
        <p:spPr bwMode="gray">
          <a:xfrm>
            <a:off x="395416" y="1822621"/>
            <a:ext cx="8217243" cy="457200"/>
          </a:xfrm>
          <a:prstGeom prst="roundRect">
            <a:avLst/>
          </a:prstGeom>
          <a:solidFill>
            <a:schemeClr val="accent5">
              <a:lumMod val="40000"/>
              <a:lumOff val="60000"/>
            </a:schemeClr>
          </a:solidFill>
          <a:ln w="12700" algn="ctr">
            <a:solidFill>
              <a:srgbClr val="FF0000"/>
            </a:solidFill>
            <a:miter lim="800000"/>
            <a:headEnd/>
            <a:tailEnd/>
          </a:ln>
        </p:spPr>
        <p:txBody>
          <a:bodyPr lIns="90000" tIns="72000" rIns="90000" bIns="72000" rtlCol="0" anchor="ctr"/>
          <a:lstStyle/>
          <a:p>
            <a:r>
              <a:rPr lang="en-US" sz="1600" dirty="0">
                <a:latin typeface="Courier New" pitchFamily="49" charset="0"/>
                <a:cs typeface="Courier New" pitchFamily="49" charset="0"/>
              </a:rPr>
              <a:t>GET /</a:t>
            </a:r>
            <a:r>
              <a:rPr lang="en-US" sz="1600" dirty="0" smtClean="0">
                <a:latin typeface="Courier New" pitchFamily="49" charset="0"/>
                <a:cs typeface="Courier New" pitchFamily="49" charset="0"/>
              </a:rPr>
              <a:t>w/</a:t>
            </a:r>
            <a:r>
              <a:rPr lang="en-US" sz="1600" dirty="0" err="1" smtClean="0">
                <a:latin typeface="Courier New" pitchFamily="49" charset="0"/>
                <a:cs typeface="Courier New" pitchFamily="49" charset="0"/>
              </a:rPr>
              <a:t>index.php?search</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tu+sofia&amp;title</a:t>
            </a:r>
            <a:r>
              <a:rPr lang="en-US" sz="1600" dirty="0" smtClean="0">
                <a:latin typeface="Courier New" pitchFamily="49" charset="0"/>
                <a:cs typeface="Courier New" pitchFamily="49" charset="0"/>
              </a:rPr>
              <a:t>=Special%3ASearch </a:t>
            </a:r>
            <a:r>
              <a:rPr lang="en-US" sz="1600" dirty="0">
                <a:latin typeface="Courier New" pitchFamily="49" charset="0"/>
                <a:cs typeface="Courier New" pitchFamily="49" charset="0"/>
              </a:rPr>
              <a:t>HTTP/1.1</a:t>
            </a:r>
          </a:p>
        </p:txBody>
      </p:sp>
      <p:sp>
        <p:nvSpPr>
          <p:cNvPr id="10" name="Rounded Rectangle 9"/>
          <p:cNvSpPr/>
          <p:nvPr/>
        </p:nvSpPr>
        <p:spPr bwMode="gray">
          <a:xfrm>
            <a:off x="395416" y="2384855"/>
            <a:ext cx="8217243" cy="2483707"/>
          </a:xfrm>
          <a:prstGeom prst="roundRect">
            <a:avLst/>
          </a:prstGeom>
          <a:solidFill>
            <a:schemeClr val="tx2">
              <a:lumMod val="20000"/>
              <a:lumOff val="80000"/>
            </a:schemeClr>
          </a:solidFill>
          <a:ln w="12700" algn="ctr">
            <a:solidFill>
              <a:schemeClr val="tx2">
                <a:lumMod val="60000"/>
                <a:lumOff val="40000"/>
              </a:schemeClr>
            </a:solidFill>
            <a:miter lim="800000"/>
            <a:headEnd/>
            <a:tailEnd/>
          </a:ln>
        </p:spPr>
        <p:txBody>
          <a:bodyPr lIns="90000" tIns="72000" rIns="90000" bIns="72000" rtlCol="0" anchor="t"/>
          <a:lstStyle/>
          <a:p>
            <a:r>
              <a:rPr lang="en-US" sz="1600" dirty="0" smtClean="0">
                <a:latin typeface="Courier New" pitchFamily="49" charset="0"/>
                <a:cs typeface="Courier New" pitchFamily="49" charset="0"/>
              </a:rPr>
              <a:t>Accept</a:t>
            </a:r>
            <a:r>
              <a:rPr lang="en-US" sz="1600" dirty="0">
                <a:latin typeface="Courier New" pitchFamily="49" charset="0"/>
                <a:cs typeface="Courier New" pitchFamily="49" charset="0"/>
              </a:rPr>
              <a:t>: application/x-</a:t>
            </a:r>
            <a:r>
              <a:rPr lang="en-US" sz="1600" dirty="0" err="1">
                <a:latin typeface="Courier New" pitchFamily="49" charset="0"/>
                <a:cs typeface="Courier New" pitchFamily="49" charset="0"/>
              </a:rPr>
              <a:t>ms</a:t>
            </a:r>
            <a:r>
              <a:rPr lang="en-US" sz="1600" dirty="0">
                <a:latin typeface="Courier New" pitchFamily="49" charset="0"/>
                <a:cs typeface="Courier New" pitchFamily="49" charset="0"/>
              </a:rPr>
              <a:t>-application, image/jpeg, application/</a:t>
            </a:r>
            <a:r>
              <a:rPr lang="en-US" sz="1600" dirty="0" err="1">
                <a:latin typeface="Courier New" pitchFamily="49" charset="0"/>
                <a:cs typeface="Courier New" pitchFamily="49" charset="0"/>
              </a:rPr>
              <a:t>xaml+xml</a:t>
            </a:r>
            <a:r>
              <a:rPr lang="en-US" sz="1600" dirty="0">
                <a:latin typeface="Courier New" pitchFamily="49" charset="0"/>
                <a:cs typeface="Courier New" pitchFamily="49" charset="0"/>
              </a:rPr>
              <a:t>, image/gif, image/</a:t>
            </a:r>
            <a:r>
              <a:rPr lang="en-US" sz="1600" dirty="0" err="1">
                <a:latin typeface="Courier New" pitchFamily="49" charset="0"/>
                <a:cs typeface="Courier New" pitchFamily="49" charset="0"/>
              </a:rPr>
              <a:t>pjpeg</a:t>
            </a:r>
            <a:r>
              <a:rPr lang="en-US" sz="1600" dirty="0">
                <a:latin typeface="Courier New" pitchFamily="49" charset="0"/>
                <a:cs typeface="Courier New" pitchFamily="49" charset="0"/>
              </a:rPr>
              <a:t>, application/x-</a:t>
            </a:r>
            <a:r>
              <a:rPr lang="en-US" sz="1600" dirty="0" err="1">
                <a:latin typeface="Courier New" pitchFamily="49" charset="0"/>
                <a:cs typeface="Courier New" pitchFamily="49" charset="0"/>
              </a:rPr>
              <a:t>ms</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xbap</a:t>
            </a:r>
            <a:r>
              <a:rPr lang="en-US" sz="1600" dirty="0">
                <a:latin typeface="Courier New" pitchFamily="49" charset="0"/>
                <a:cs typeface="Courier New" pitchFamily="49" charset="0"/>
              </a:rPr>
              <a:t>, */*</a:t>
            </a:r>
          </a:p>
          <a:p>
            <a:r>
              <a:rPr lang="en-US" sz="1600" dirty="0" err="1">
                <a:latin typeface="Courier New" pitchFamily="49" charset="0"/>
                <a:cs typeface="Courier New" pitchFamily="49" charset="0"/>
              </a:rPr>
              <a:t>Referer</a:t>
            </a:r>
            <a:r>
              <a:rPr lang="en-US" sz="1600" dirty="0">
                <a:latin typeface="Courier New" pitchFamily="49" charset="0"/>
                <a:cs typeface="Courier New" pitchFamily="49" charset="0"/>
              </a:rPr>
              <a:t>: http://en.wikipedia.org/wiki/Main_Page</a:t>
            </a:r>
          </a:p>
          <a:p>
            <a:r>
              <a:rPr lang="en-US" sz="1600" dirty="0">
                <a:latin typeface="Courier New" pitchFamily="49" charset="0"/>
                <a:cs typeface="Courier New" pitchFamily="49" charset="0"/>
              </a:rPr>
              <a:t>Accept-Language: en-US</a:t>
            </a:r>
          </a:p>
          <a:p>
            <a:r>
              <a:rPr lang="en-US" sz="1600" dirty="0">
                <a:latin typeface="Courier New" pitchFamily="49" charset="0"/>
                <a:cs typeface="Courier New" pitchFamily="49" charset="0"/>
              </a:rPr>
              <a:t>User-Agent: Mozilla/4.0 </a:t>
            </a:r>
          </a:p>
          <a:p>
            <a:r>
              <a:rPr lang="en-US" sz="1600" dirty="0">
                <a:latin typeface="Courier New" pitchFamily="49" charset="0"/>
                <a:cs typeface="Courier New" pitchFamily="49" charset="0"/>
              </a:rPr>
              <a:t>Accept-Encoding: </a:t>
            </a:r>
            <a:r>
              <a:rPr lang="en-US" sz="1600" dirty="0" err="1">
                <a:latin typeface="Courier New" pitchFamily="49" charset="0"/>
                <a:cs typeface="Courier New" pitchFamily="49" charset="0"/>
              </a:rPr>
              <a:t>gzip</a:t>
            </a:r>
            <a:r>
              <a:rPr lang="en-US" sz="1600" dirty="0">
                <a:latin typeface="Courier New" pitchFamily="49" charset="0"/>
                <a:cs typeface="Courier New" pitchFamily="49" charset="0"/>
              </a:rPr>
              <a:t>, deflate</a:t>
            </a:r>
          </a:p>
          <a:p>
            <a:r>
              <a:rPr lang="en-US" sz="1600" dirty="0">
                <a:latin typeface="Courier New" pitchFamily="49" charset="0"/>
                <a:cs typeface="Courier New" pitchFamily="49" charset="0"/>
              </a:rPr>
              <a:t>Host: en.wikipedia.org</a:t>
            </a:r>
          </a:p>
          <a:p>
            <a:r>
              <a:rPr lang="en-US" sz="1600" dirty="0">
                <a:latin typeface="Courier New" pitchFamily="49" charset="0"/>
                <a:cs typeface="Courier New" pitchFamily="49" charset="0"/>
              </a:rPr>
              <a:t>Connection: Keep-Alive</a:t>
            </a:r>
          </a:p>
        </p:txBody>
      </p:sp>
      <p:sp>
        <p:nvSpPr>
          <p:cNvPr id="11" name="Rounded Rectangle 10"/>
          <p:cNvSpPr/>
          <p:nvPr/>
        </p:nvSpPr>
        <p:spPr bwMode="gray">
          <a:xfrm>
            <a:off x="395415" y="5671751"/>
            <a:ext cx="8217243" cy="481913"/>
          </a:xfrm>
          <a:prstGeom prst="roundRect">
            <a:avLst/>
          </a:prstGeom>
          <a:solidFill>
            <a:schemeClr val="accent4">
              <a:lumMod val="40000"/>
              <a:lumOff val="60000"/>
            </a:schemeClr>
          </a:solidFill>
          <a:ln w="6350" algn="ctr">
            <a:solidFill>
              <a:srgbClr val="00B050"/>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bg-BG" sz="1600" dirty="0" smtClean="0">
                <a:latin typeface="Courier New" pitchFamily="49" charset="0"/>
                <a:cs typeface="Courier New" pitchFamily="49" charset="0"/>
              </a:rPr>
              <a:t>&lt;</a:t>
            </a:r>
            <a:r>
              <a:rPr lang="en-US" sz="1600" dirty="0" smtClean="0">
                <a:latin typeface="Courier New" pitchFamily="49" charset="0"/>
                <a:cs typeface="Courier New" pitchFamily="49" charset="0"/>
              </a:rPr>
              <a:t>GET </a:t>
            </a:r>
            <a:r>
              <a:rPr lang="bg-BG" sz="1600" dirty="0" smtClean="0">
                <a:latin typeface="Courier New" pitchFamily="49" charset="0"/>
                <a:cs typeface="Courier New" pitchFamily="49" charset="0"/>
              </a:rPr>
              <a:t>заявките нямат тяло!</a:t>
            </a:r>
            <a:r>
              <a:rPr lang="en-US" sz="1600" dirty="0" smtClean="0">
                <a:latin typeface="Courier New" pitchFamily="49" charset="0"/>
                <a:cs typeface="Courier New" pitchFamily="49" charset="0"/>
              </a:rPr>
              <a:t>&gt;</a:t>
            </a:r>
            <a:endParaRPr lang="ru-RU" sz="1600" dirty="0">
              <a:latin typeface="Courier New" pitchFamily="49" charset="0"/>
              <a:cs typeface="Courier New" pitchFamily="49" charset="0"/>
            </a:endParaRPr>
          </a:p>
        </p:txBody>
      </p:sp>
      <p:sp>
        <p:nvSpPr>
          <p:cNvPr id="12" name="Rounded Rectangle 11"/>
          <p:cNvSpPr/>
          <p:nvPr/>
        </p:nvSpPr>
        <p:spPr bwMode="gray">
          <a:xfrm>
            <a:off x="395416" y="5039497"/>
            <a:ext cx="8217243" cy="481913"/>
          </a:xfrm>
          <a:prstGeom prst="roundRect">
            <a:avLst/>
          </a:prstGeom>
          <a:solidFill>
            <a:schemeClr val="accent6">
              <a:lumMod val="20000"/>
              <a:lumOff val="80000"/>
            </a:schemeClr>
          </a:solidFill>
          <a:ln w="6350" algn="ctr">
            <a:solidFill>
              <a:srgbClr val="7030A0"/>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en-US" sz="1600" dirty="0" smtClean="0">
                <a:latin typeface="Courier New" pitchFamily="49" charset="0"/>
                <a:cs typeface="Courier New" pitchFamily="49" charset="0"/>
              </a:rPr>
              <a:t>&lt;</a:t>
            </a:r>
            <a:r>
              <a:rPr lang="bg-BG" sz="1600" dirty="0" smtClean="0">
                <a:latin typeface="Courier New" pitchFamily="49" charset="0"/>
                <a:cs typeface="Courier New" pitchFamily="49" charset="0"/>
              </a:rPr>
              <a:t>Празен ред</a:t>
            </a:r>
            <a:r>
              <a:rPr lang="en-US" sz="1600" dirty="0" smtClean="0">
                <a:latin typeface="Courier New" pitchFamily="49" charset="0"/>
                <a:cs typeface="Courier New" pitchFamily="49" charset="0"/>
              </a:rPr>
              <a:t>&gt;</a:t>
            </a:r>
            <a:endParaRPr lang="ru-RU" sz="1600" dirty="0">
              <a:latin typeface="Courier New" pitchFamily="49" charset="0"/>
              <a:cs typeface="Courier New" pitchFamily="49" charset="0"/>
            </a:endParaRPr>
          </a:p>
        </p:txBody>
      </p:sp>
    </p:spTree>
    <p:extLst>
      <p:ext uri="{BB962C8B-B14F-4D97-AF65-F5344CB8AC3E}">
        <p14:creationId xmlns:p14="http://schemas.microsoft.com/office/powerpoint/2010/main" val="27735428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Структура на </a:t>
            </a:r>
            <a:r>
              <a:rPr lang="en-US" dirty="0"/>
              <a:t>HTTP </a:t>
            </a:r>
            <a:r>
              <a:rPr lang="bg-BG" dirty="0" smtClean="0"/>
              <a:t>Отговор </a:t>
            </a:r>
            <a:endParaRPr lang="ru-RU" dirty="0"/>
          </a:p>
        </p:txBody>
      </p:sp>
      <p:sp>
        <p:nvSpPr>
          <p:cNvPr id="3" name="Text Placeholder 2"/>
          <p:cNvSpPr>
            <a:spLocks noGrp="1"/>
          </p:cNvSpPr>
          <p:nvPr>
            <p:ph type="body" sz="quarter" idx="10"/>
          </p:nvPr>
        </p:nvSpPr>
        <p:spPr>
          <a:xfrm>
            <a:off x="324000" y="1690687"/>
            <a:ext cx="8338085" cy="4500048"/>
          </a:xfrm>
          <a:ln>
            <a:solidFill>
              <a:schemeClr val="bg1"/>
            </a:solidFill>
          </a:ln>
        </p:spPr>
        <p:style>
          <a:lnRef idx="2">
            <a:schemeClr val="dk1"/>
          </a:lnRef>
          <a:fillRef idx="1">
            <a:schemeClr val="lt1"/>
          </a:fillRef>
          <a:effectRef idx="0">
            <a:schemeClr val="dk1"/>
          </a:effectRef>
          <a:fontRef idx="minor">
            <a:schemeClr val="dk1"/>
          </a:fontRef>
        </p:style>
        <p:txBody>
          <a:bodyPr/>
          <a:lstStyle/>
          <a:p>
            <a:pPr marL="465750" lvl="2" indent="-285750"/>
            <a:r>
              <a:rPr lang="bg-BG" sz="1800" b="1" dirty="0" smtClean="0"/>
              <a:t>Начален </a:t>
            </a:r>
            <a:r>
              <a:rPr lang="bg-BG" sz="1800" b="1" dirty="0"/>
              <a:t>ред </a:t>
            </a:r>
            <a:r>
              <a:rPr lang="bg-BG" sz="1800" b="1" dirty="0" smtClean="0"/>
              <a:t>– </a:t>
            </a:r>
            <a:r>
              <a:rPr lang="bg-BG" dirty="0"/>
              <a:t>съдържа 3 </a:t>
            </a:r>
            <a:r>
              <a:rPr lang="bg-BG" dirty="0" smtClean="0"/>
              <a:t>елемента, </a:t>
            </a:r>
            <a:r>
              <a:rPr lang="bg-BG" dirty="0"/>
              <a:t>разделени с празно пространство помежду си:</a:t>
            </a:r>
          </a:p>
          <a:p>
            <a:pPr lvl="3" indent="0">
              <a:buNone/>
            </a:pPr>
            <a:r>
              <a:rPr lang="bg-BG" sz="1600" b="1" dirty="0" smtClean="0"/>
              <a:t>Версия на </a:t>
            </a:r>
            <a:r>
              <a:rPr lang="en-US" sz="1600" b="1" dirty="0" smtClean="0"/>
              <a:t>HTTP</a:t>
            </a:r>
            <a:r>
              <a:rPr lang="bg-BG" sz="1600" b="1" dirty="0" smtClean="0"/>
              <a:t> </a:t>
            </a:r>
            <a:endParaRPr lang="en-US" sz="1600" dirty="0"/>
          </a:p>
          <a:p>
            <a:pPr lvl="3" indent="0">
              <a:buNone/>
            </a:pPr>
            <a:r>
              <a:rPr lang="bg-BG" sz="1600" b="1" dirty="0"/>
              <a:t>Статус код </a:t>
            </a:r>
            <a:r>
              <a:rPr lang="bg-BG" b="1" dirty="0" smtClean="0"/>
              <a:t>– </a:t>
            </a:r>
            <a:r>
              <a:rPr lang="bg-BG" sz="1600" dirty="0"/>
              <a:t>обяснява резултата на изпълнието на </a:t>
            </a:r>
            <a:r>
              <a:rPr lang="bg-BG" sz="1600" dirty="0" smtClean="0"/>
              <a:t>заявката</a:t>
            </a:r>
            <a:endParaRPr lang="bg-BG" sz="1600" dirty="0"/>
          </a:p>
          <a:p>
            <a:pPr lvl="3" indent="0">
              <a:buNone/>
            </a:pPr>
            <a:r>
              <a:rPr lang="bg-BG" sz="1600" b="1" dirty="0" smtClean="0"/>
              <a:t>Прич</a:t>
            </a:r>
            <a:r>
              <a:rPr lang="bg-BG" sz="1600" b="1" dirty="0"/>
              <a:t>ина</a:t>
            </a:r>
            <a:r>
              <a:rPr lang="bg-BG" b="1" dirty="0" smtClean="0"/>
              <a:t> – </a:t>
            </a:r>
            <a:r>
              <a:rPr lang="bg-BG" sz="1600" dirty="0"/>
              <a:t>кратко обяснение на </a:t>
            </a:r>
            <a:r>
              <a:rPr lang="bg-BG" sz="1600" dirty="0" smtClean="0"/>
              <a:t>статус-кода</a:t>
            </a:r>
            <a:endParaRPr lang="en-US" sz="1600" dirty="0" smtClean="0"/>
          </a:p>
          <a:p>
            <a:pPr lvl="3" indent="0">
              <a:buNone/>
            </a:pPr>
            <a:endParaRPr lang="en-US" sz="1600" dirty="0" smtClean="0"/>
          </a:p>
          <a:p>
            <a:pPr lvl="3" indent="0">
              <a:buNone/>
            </a:pPr>
            <a:endParaRPr lang="en-US" sz="1600" dirty="0" smtClean="0"/>
          </a:p>
          <a:p>
            <a:pPr lvl="2" indent="0">
              <a:buNone/>
            </a:pPr>
            <a:endParaRPr lang="en-US" dirty="0"/>
          </a:p>
          <a:p>
            <a:pPr marL="465750" lvl="2" indent="-285750"/>
            <a:r>
              <a:rPr lang="bg-BG" sz="1800" b="1" dirty="0"/>
              <a:t>Хедъри</a:t>
            </a:r>
            <a:r>
              <a:rPr lang="bg-BG" dirty="0"/>
              <a:t> </a:t>
            </a:r>
            <a:endParaRPr lang="en-US" dirty="0"/>
          </a:p>
          <a:p>
            <a:pPr marL="465750" lvl="2" indent="-285750"/>
            <a:endParaRPr lang="en-US" dirty="0"/>
          </a:p>
          <a:p>
            <a:pPr marL="465750" lvl="2" indent="-285750"/>
            <a:endParaRPr lang="en-US" sz="1800" b="1" dirty="0" smtClean="0"/>
          </a:p>
          <a:p>
            <a:pPr lvl="2" indent="0">
              <a:buNone/>
            </a:pPr>
            <a:endParaRPr lang="en-US" sz="1800" b="1" dirty="0" smtClean="0"/>
          </a:p>
          <a:p>
            <a:pPr lvl="2" indent="0">
              <a:buNone/>
            </a:pPr>
            <a:endParaRPr lang="bg-BG" sz="1800" b="1" dirty="0"/>
          </a:p>
          <a:p>
            <a:pPr marL="465750" lvl="2" indent="-285750"/>
            <a:r>
              <a:rPr lang="bg-BG" sz="1800" b="1" dirty="0"/>
              <a:t>Данни/Тяло/ </a:t>
            </a:r>
            <a:r>
              <a:rPr lang="bg-BG" dirty="0" smtClean="0"/>
              <a:t>–</a:t>
            </a:r>
            <a:r>
              <a:rPr lang="en-US" dirty="0" smtClean="0"/>
              <a:t> </a:t>
            </a:r>
            <a:r>
              <a:rPr lang="bg-BG" dirty="0" smtClean="0"/>
              <a:t>отговорите обикновено връщат данни, като тук най-често се съдържа </a:t>
            </a:r>
            <a:r>
              <a:rPr lang="en-US" b="1" dirty="0" smtClean="0"/>
              <a:t>HTML </a:t>
            </a:r>
            <a:r>
              <a:rPr lang="bg-BG" b="1" dirty="0" smtClean="0"/>
              <a:t>документът</a:t>
            </a:r>
            <a:r>
              <a:rPr lang="bg-BG" dirty="0" smtClean="0"/>
              <a:t>, получен на базата на клиентската заявка.</a:t>
            </a:r>
            <a:endParaRPr lang="bg-BG" dirty="0"/>
          </a:p>
          <a:p>
            <a:pPr marL="465750" lvl="2" indent="-285750"/>
            <a:endParaRPr lang="ru-RU" sz="1800" b="1" dirty="0"/>
          </a:p>
          <a:p>
            <a:endParaRPr lang="ru-RU" dirty="0"/>
          </a:p>
        </p:txBody>
      </p:sp>
      <p:sp>
        <p:nvSpPr>
          <p:cNvPr id="6" name="Rounded Rectangle 5"/>
          <p:cNvSpPr/>
          <p:nvPr/>
        </p:nvSpPr>
        <p:spPr bwMode="gray">
          <a:xfrm>
            <a:off x="556052" y="3325091"/>
            <a:ext cx="2282151" cy="570016"/>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b="1" kern="0" dirty="0">
                <a:ea typeface="Arial Unicode MS" pitchFamily="34" charset="-128"/>
                <a:cs typeface="Arial Unicode MS" pitchFamily="34" charset="-128"/>
              </a:rPr>
              <a:t>HTTP/1.1 200 OK</a:t>
            </a:r>
            <a:endParaRPr kumimoji="0" lang="ru-RU"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ounded Rectangle 6"/>
          <p:cNvSpPr/>
          <p:nvPr/>
        </p:nvSpPr>
        <p:spPr bwMode="gray">
          <a:xfrm>
            <a:off x="556052" y="4476998"/>
            <a:ext cx="4407834" cy="866898"/>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da-DK" sz="1600" b="1" kern="0" dirty="0">
                <a:ea typeface="Arial Unicode MS" pitchFamily="34" charset="-128"/>
                <a:cs typeface="Arial Unicode MS" pitchFamily="34" charset="-128"/>
              </a:rPr>
              <a:t>Date: Sat, 17 Nov 2012 </a:t>
            </a:r>
            <a:r>
              <a:rPr lang="da-DK" sz="1600" b="1" kern="0" dirty="0" smtClean="0">
                <a:ea typeface="Arial Unicode MS" pitchFamily="34" charset="-128"/>
                <a:cs typeface="Arial Unicode MS" pitchFamily="34" charset="-128"/>
              </a:rPr>
              <a:t>15:08:15</a:t>
            </a:r>
            <a:r>
              <a:rPr lang="bg-BG" sz="1600" b="1" kern="0" dirty="0" smtClean="0">
                <a:ea typeface="Arial Unicode MS" pitchFamily="34" charset="-128"/>
                <a:cs typeface="Arial Unicode MS" pitchFamily="34" charset="-128"/>
              </a:rPr>
              <a:t> </a:t>
            </a:r>
            <a:r>
              <a:rPr lang="da-DK" sz="1600" b="1" kern="0" dirty="0" smtClean="0">
                <a:ea typeface="Arial Unicode MS" pitchFamily="34" charset="-128"/>
                <a:cs typeface="Arial Unicode MS" pitchFamily="34" charset="-128"/>
              </a:rPr>
              <a:t>GMT</a:t>
            </a:r>
            <a:endParaRPr lang="bg-BG" sz="1600" b="1"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da-DK" sz="1600" b="1" kern="0" dirty="0" smtClean="0">
                <a:ea typeface="Arial Unicode MS" pitchFamily="34" charset="-128"/>
                <a:cs typeface="Arial Unicode MS" pitchFamily="34" charset="-128"/>
              </a:rPr>
              <a:t>Server</a:t>
            </a:r>
            <a:r>
              <a:rPr lang="da-DK" sz="1600" b="1" kern="0" dirty="0">
                <a:ea typeface="Arial Unicode MS" pitchFamily="34" charset="-128"/>
                <a:cs typeface="Arial Unicode MS" pitchFamily="34" charset="-128"/>
              </a:rPr>
              <a:t>: Apache</a:t>
            </a:r>
            <a:endParaRPr kumimoji="0" lang="ru-RU"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423783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Отговор - Пример</a:t>
            </a:r>
            <a:endParaRPr lang="ru-RU" dirty="0"/>
          </a:p>
        </p:txBody>
      </p:sp>
      <p:sp>
        <p:nvSpPr>
          <p:cNvPr id="4" name="Rounded Rectangle 3"/>
          <p:cNvSpPr/>
          <p:nvPr/>
        </p:nvSpPr>
        <p:spPr bwMode="gray">
          <a:xfrm>
            <a:off x="395414" y="1736950"/>
            <a:ext cx="8217243" cy="457200"/>
          </a:xfrm>
          <a:prstGeom prst="roundRect">
            <a:avLst/>
          </a:prstGeom>
          <a:solidFill>
            <a:schemeClr val="accent5">
              <a:lumMod val="40000"/>
              <a:lumOff val="60000"/>
            </a:schemeClr>
          </a:solidFill>
          <a:ln w="12700" algn="ctr">
            <a:solidFill>
              <a:srgbClr val="FF0000"/>
            </a:solidFill>
            <a:miter lim="800000"/>
            <a:headEnd/>
            <a:tailEnd/>
          </a:ln>
        </p:spPr>
        <p:txBody>
          <a:bodyPr lIns="90000" tIns="72000" rIns="90000" bIns="72000" rtlCol="0" anchor="ctr"/>
          <a:lstStyle/>
          <a:p>
            <a:r>
              <a:rPr lang="en-US" sz="1600" dirty="0" smtClean="0">
                <a:latin typeface="Courier New" pitchFamily="49" charset="0"/>
                <a:cs typeface="Courier New" pitchFamily="49" charset="0"/>
              </a:rPr>
              <a:t>HTTP/1.1 </a:t>
            </a:r>
            <a:r>
              <a:rPr lang="en-US" sz="1600" dirty="0">
                <a:latin typeface="Courier New" pitchFamily="49" charset="0"/>
                <a:cs typeface="Courier New" pitchFamily="49" charset="0"/>
              </a:rPr>
              <a:t>200 OK</a:t>
            </a:r>
          </a:p>
        </p:txBody>
      </p:sp>
      <p:sp>
        <p:nvSpPr>
          <p:cNvPr id="5" name="Rounded Rectangle 4"/>
          <p:cNvSpPr/>
          <p:nvPr/>
        </p:nvSpPr>
        <p:spPr bwMode="gray">
          <a:xfrm>
            <a:off x="395416" y="2384855"/>
            <a:ext cx="8217243" cy="2483707"/>
          </a:xfrm>
          <a:prstGeom prst="roundRect">
            <a:avLst/>
          </a:prstGeom>
          <a:solidFill>
            <a:schemeClr val="tx2">
              <a:lumMod val="20000"/>
              <a:lumOff val="80000"/>
            </a:schemeClr>
          </a:solidFill>
          <a:ln w="12700" algn="ctr">
            <a:solidFill>
              <a:schemeClr val="tx2">
                <a:lumMod val="60000"/>
                <a:lumOff val="40000"/>
              </a:schemeClr>
            </a:solidFill>
            <a:miter lim="800000"/>
            <a:headEnd/>
            <a:tailEnd/>
          </a:ln>
        </p:spPr>
        <p:txBody>
          <a:bodyPr lIns="90000" tIns="72000" rIns="90000" bIns="72000" rtlCol="0" anchor="t"/>
          <a:lstStyle/>
          <a:p>
            <a:r>
              <a:rPr lang="en-US" sz="1600" dirty="0">
                <a:latin typeface="Courier New" pitchFamily="49" charset="0"/>
                <a:cs typeface="Courier New" pitchFamily="49" charset="0"/>
              </a:rPr>
              <a:t>Date: Sat, 17 Nov 2012 15:08:15 GMT</a:t>
            </a:r>
          </a:p>
          <a:p>
            <a:r>
              <a:rPr lang="en-US" sz="1600" dirty="0">
                <a:latin typeface="Courier New" pitchFamily="49" charset="0"/>
                <a:cs typeface="Courier New" pitchFamily="49" charset="0"/>
              </a:rPr>
              <a:t>Server: Apache</a:t>
            </a:r>
          </a:p>
          <a:p>
            <a:r>
              <a:rPr lang="en-US" sz="1600" dirty="0">
                <a:latin typeface="Courier New" pitchFamily="49" charset="0"/>
                <a:cs typeface="Courier New" pitchFamily="49" charset="0"/>
              </a:rPr>
              <a:t>X-Content-Type-Options: </a:t>
            </a:r>
            <a:r>
              <a:rPr lang="en-US" sz="1600" dirty="0" err="1">
                <a:latin typeface="Courier New" pitchFamily="49" charset="0"/>
                <a:cs typeface="Courier New" pitchFamily="49" charset="0"/>
              </a:rPr>
              <a:t>nosniff</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Cache-Control: private, s-</a:t>
            </a:r>
            <a:r>
              <a:rPr lang="en-US" sz="1600" dirty="0" err="1">
                <a:latin typeface="Courier New" pitchFamily="49" charset="0"/>
                <a:cs typeface="Courier New" pitchFamily="49" charset="0"/>
              </a:rPr>
              <a:t>maxage</a:t>
            </a:r>
            <a:r>
              <a:rPr lang="en-US" sz="1600" dirty="0">
                <a:latin typeface="Courier New" pitchFamily="49" charset="0"/>
                <a:cs typeface="Courier New" pitchFamily="49" charset="0"/>
              </a:rPr>
              <a:t>=0, max-age=0, must-revalidate</a:t>
            </a:r>
          </a:p>
          <a:p>
            <a:r>
              <a:rPr lang="en-US" sz="1600" dirty="0" smtClean="0">
                <a:latin typeface="Courier New" pitchFamily="49" charset="0"/>
                <a:cs typeface="Courier New" pitchFamily="49" charset="0"/>
              </a:rPr>
              <a:t>Content-Language: </a:t>
            </a:r>
            <a:r>
              <a:rPr lang="en-US" sz="1600" dirty="0">
                <a:latin typeface="Courier New" pitchFamily="49" charset="0"/>
                <a:cs typeface="Courier New" pitchFamily="49" charset="0"/>
              </a:rPr>
              <a:t>en</a:t>
            </a:r>
          </a:p>
          <a:p>
            <a:r>
              <a:rPr lang="en-US" sz="1600" dirty="0">
                <a:latin typeface="Courier New" pitchFamily="49" charset="0"/>
                <a:cs typeface="Courier New" pitchFamily="49" charset="0"/>
              </a:rPr>
              <a:t>Vary: </a:t>
            </a:r>
            <a:r>
              <a:rPr lang="en-US" sz="1600" dirty="0" smtClean="0">
                <a:latin typeface="Courier New" pitchFamily="49" charset="0"/>
                <a:cs typeface="Courier New" pitchFamily="49" charset="0"/>
              </a:rPr>
              <a:t>Accept-</a:t>
            </a:r>
            <a:r>
              <a:rPr lang="en-US" sz="1600" dirty="0" err="1" smtClean="0">
                <a:latin typeface="Courier New" pitchFamily="49" charset="0"/>
                <a:cs typeface="Courier New" pitchFamily="49" charset="0"/>
              </a:rPr>
              <a:t>Encoding,Cookie</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Expires: Thu, 01 Jan 1970 00:00:00 GMT</a:t>
            </a:r>
          </a:p>
          <a:p>
            <a:r>
              <a:rPr lang="en-US" sz="1600" dirty="0">
                <a:latin typeface="Courier New" pitchFamily="49" charset="0"/>
                <a:cs typeface="Courier New" pitchFamily="49" charset="0"/>
              </a:rPr>
              <a:t>Content-Encoding: </a:t>
            </a:r>
            <a:r>
              <a:rPr lang="en-US" sz="1600" dirty="0" err="1">
                <a:latin typeface="Courier New" pitchFamily="49" charset="0"/>
                <a:cs typeface="Courier New" pitchFamily="49" charset="0"/>
              </a:rPr>
              <a:t>gzip</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Content-Length: 8582</a:t>
            </a:r>
          </a:p>
        </p:txBody>
      </p:sp>
      <p:sp>
        <p:nvSpPr>
          <p:cNvPr id="6" name="Rounded Rectangle 5"/>
          <p:cNvSpPr/>
          <p:nvPr/>
        </p:nvSpPr>
        <p:spPr bwMode="gray">
          <a:xfrm>
            <a:off x="395415" y="5671751"/>
            <a:ext cx="8217243" cy="481913"/>
          </a:xfrm>
          <a:prstGeom prst="roundRect">
            <a:avLst/>
          </a:prstGeom>
          <a:solidFill>
            <a:schemeClr val="accent4">
              <a:lumMod val="40000"/>
              <a:lumOff val="60000"/>
            </a:schemeClr>
          </a:solidFill>
          <a:ln w="6350" algn="ctr">
            <a:solidFill>
              <a:srgbClr val="00B050"/>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a:latin typeface="Courier New" pitchFamily="49" charset="0"/>
                <a:cs typeface="Courier New" pitchFamily="49" charset="0"/>
              </a:rPr>
              <a:t>&lt;</a:t>
            </a:r>
            <a:r>
              <a:rPr lang="en-US" sz="1600" dirty="0" smtClean="0">
                <a:latin typeface="Courier New" pitchFamily="49" charset="0"/>
                <a:cs typeface="Courier New" pitchFamily="49" charset="0"/>
              </a:rPr>
              <a:t>HTML&gt;</a:t>
            </a:r>
            <a:r>
              <a:rPr lang="bg-BG" sz="1600" dirty="0" smtClean="0">
                <a:latin typeface="Courier New" pitchFamily="49" charset="0"/>
                <a:cs typeface="Courier New" pitchFamily="49" charset="0"/>
              </a:rPr>
              <a:t>Пропускаме</a:t>
            </a:r>
            <a:r>
              <a:rPr lang="ru-RU" sz="1600" dirty="0" smtClean="0">
                <a:latin typeface="Courier New" pitchFamily="49" charset="0"/>
                <a:cs typeface="Courier New" pitchFamily="49" charset="0"/>
              </a:rPr>
              <a:t> документа за простота!&lt;/</a:t>
            </a:r>
            <a:r>
              <a:rPr lang="en-US" sz="1600" dirty="0">
                <a:latin typeface="Courier New" pitchFamily="49" charset="0"/>
                <a:cs typeface="Courier New" pitchFamily="49" charset="0"/>
              </a:rPr>
              <a:t>HTML&gt;</a:t>
            </a:r>
            <a:endParaRPr lang="ru-RU" sz="1600" dirty="0">
              <a:latin typeface="Courier New" pitchFamily="49" charset="0"/>
              <a:cs typeface="Courier New" pitchFamily="49" charset="0"/>
            </a:endParaRPr>
          </a:p>
        </p:txBody>
      </p:sp>
      <p:sp>
        <p:nvSpPr>
          <p:cNvPr id="7" name="Rounded Rectangle 6"/>
          <p:cNvSpPr/>
          <p:nvPr/>
        </p:nvSpPr>
        <p:spPr bwMode="gray">
          <a:xfrm>
            <a:off x="395416" y="5039497"/>
            <a:ext cx="8217243" cy="481913"/>
          </a:xfrm>
          <a:prstGeom prst="roundRect">
            <a:avLst/>
          </a:prstGeom>
          <a:solidFill>
            <a:schemeClr val="accent6">
              <a:lumMod val="20000"/>
              <a:lumOff val="80000"/>
            </a:schemeClr>
          </a:solidFill>
          <a:ln w="6350" algn="ctr">
            <a:solidFill>
              <a:srgbClr val="7030A0"/>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en-US" sz="1600" dirty="0" smtClean="0">
                <a:latin typeface="Courier New" pitchFamily="49" charset="0"/>
                <a:cs typeface="Courier New" pitchFamily="49" charset="0"/>
              </a:rPr>
              <a:t>&lt;</a:t>
            </a:r>
            <a:r>
              <a:rPr lang="bg-BG" sz="1600" dirty="0" smtClean="0">
                <a:latin typeface="Courier New" pitchFamily="49" charset="0"/>
                <a:cs typeface="Courier New" pitchFamily="49" charset="0"/>
              </a:rPr>
              <a:t>Празен ред</a:t>
            </a:r>
            <a:r>
              <a:rPr lang="en-US" sz="1600" dirty="0" smtClean="0">
                <a:latin typeface="Courier New" pitchFamily="49" charset="0"/>
                <a:cs typeface="Courier New" pitchFamily="49" charset="0"/>
              </a:rPr>
              <a:t>&gt;</a:t>
            </a:r>
            <a:endParaRPr lang="ru-RU" sz="1600" dirty="0">
              <a:latin typeface="Courier New" pitchFamily="49" charset="0"/>
              <a:cs typeface="Courier New" pitchFamily="49" charset="0"/>
            </a:endParaRPr>
          </a:p>
        </p:txBody>
      </p:sp>
    </p:spTree>
    <p:extLst>
      <p:ext uri="{BB962C8B-B14F-4D97-AF65-F5344CB8AC3E}">
        <p14:creationId xmlns:p14="http://schemas.microsoft.com/office/powerpoint/2010/main" val="3675785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Статус кодове</a:t>
            </a:r>
            <a:r>
              <a:rPr lang="en-US" dirty="0" smtClean="0"/>
              <a:t> (1)</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bg-BG" sz="1600" dirty="0" smtClean="0"/>
              <a:t>Трицифрени кодове, идентифициращи какъв е резултът от обработката на клиентската заявка</a:t>
            </a:r>
          </a:p>
          <a:p>
            <a:pPr marL="285750" indent="-285750">
              <a:buFont typeface="Arial" pitchFamily="34" charset="0"/>
              <a:buChar char="•"/>
            </a:pPr>
            <a:r>
              <a:rPr lang="bg-BG" sz="1600" dirty="0" smtClean="0"/>
              <a:t>Групирани са в 5</a:t>
            </a:r>
            <a:r>
              <a:rPr lang="en-US" sz="1600" dirty="0" smtClean="0"/>
              <a:t> </a:t>
            </a:r>
            <a:r>
              <a:rPr lang="bg-BG" sz="1600" dirty="0" smtClean="0"/>
              <a:t>категории, на базата на цифрата на стотиците</a:t>
            </a:r>
          </a:p>
          <a:p>
            <a:r>
              <a:rPr lang="bg-BG" dirty="0" smtClean="0"/>
              <a:t>1. Група 100 – </a:t>
            </a:r>
            <a:r>
              <a:rPr lang="bg-BG" sz="1600" b="0" dirty="0" smtClean="0"/>
              <a:t>те са чисто информационни, не дават индикация дали заявката е била успешна или не. Служат за „временни“ кодове, т.е. заявката е пристигнала, но сървърът не е готов с резултата все още:</a:t>
            </a:r>
            <a:endParaRPr lang="en-US" sz="1600" b="0" dirty="0" smtClean="0"/>
          </a:p>
          <a:p>
            <a:pPr lvl="1"/>
            <a:r>
              <a:rPr lang="bg-BG" sz="1600" b="1" dirty="0" smtClean="0"/>
              <a:t>      </a:t>
            </a:r>
          </a:p>
          <a:p>
            <a:pPr lvl="1"/>
            <a:endParaRPr lang="bg-BG" sz="1600" b="1" dirty="0"/>
          </a:p>
          <a:p>
            <a:pPr lvl="1"/>
            <a:endParaRPr lang="bg-BG" sz="1600" b="1" dirty="0" smtClean="0"/>
          </a:p>
          <a:p>
            <a:pPr lvl="1"/>
            <a:r>
              <a:rPr lang="bg-BG" b="1" dirty="0" smtClean="0"/>
              <a:t>2. Група 200 </a:t>
            </a:r>
            <a:r>
              <a:rPr lang="bg-BG" sz="1600" dirty="0" smtClean="0"/>
              <a:t>– сървърът е обработил успешно клиентската заявка</a:t>
            </a:r>
          </a:p>
          <a:p>
            <a:pPr marL="285750" lvl="1" indent="-285750">
              <a:buFontTx/>
              <a:buChar char="-"/>
            </a:pPr>
            <a:endParaRPr lang="ru-RU" sz="1600" b="1" dirty="0"/>
          </a:p>
        </p:txBody>
      </p:sp>
      <p:sp>
        <p:nvSpPr>
          <p:cNvPr id="4" name="Rounded Rectangle 3"/>
          <p:cNvSpPr/>
          <p:nvPr/>
        </p:nvSpPr>
        <p:spPr bwMode="gray">
          <a:xfrm>
            <a:off x="554180" y="3713018"/>
            <a:ext cx="3214255" cy="692727"/>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bg-BG" sz="1600" b="1" dirty="0" smtClean="0"/>
              <a:t>100 </a:t>
            </a:r>
            <a:r>
              <a:rPr lang="en-US" sz="1600" b="1" dirty="0" smtClean="0"/>
              <a:t>Continue</a:t>
            </a:r>
            <a:endParaRPr lang="bg-BG" sz="1600" dirty="0" smtClean="0"/>
          </a:p>
          <a:p>
            <a:pPr lvl="1">
              <a:buNone/>
            </a:pPr>
            <a:r>
              <a:rPr lang="en-US" sz="1600" b="1" dirty="0" smtClean="0"/>
              <a:t>101 Switching protocols</a:t>
            </a:r>
            <a:endParaRPr lang="en-US" sz="1600" b="1" dirty="0"/>
          </a:p>
        </p:txBody>
      </p:sp>
      <p:sp>
        <p:nvSpPr>
          <p:cNvPr id="5" name="Rounded Rectangle 4"/>
          <p:cNvSpPr/>
          <p:nvPr/>
        </p:nvSpPr>
        <p:spPr bwMode="gray">
          <a:xfrm>
            <a:off x="554180" y="5084618"/>
            <a:ext cx="3214255" cy="692727"/>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bg-BG" sz="1600" b="1" dirty="0" smtClean="0"/>
              <a:t>200 </a:t>
            </a:r>
            <a:r>
              <a:rPr lang="en-US" sz="1600" b="1" dirty="0" smtClean="0"/>
              <a:t>OK</a:t>
            </a:r>
            <a:endParaRPr lang="bg-BG" sz="1600" b="1" dirty="0" smtClean="0"/>
          </a:p>
          <a:p>
            <a:pPr lvl="1">
              <a:buNone/>
            </a:pPr>
            <a:r>
              <a:rPr lang="bg-BG" sz="1600" b="1" dirty="0"/>
              <a:t>206 </a:t>
            </a:r>
            <a:r>
              <a:rPr lang="en-US" sz="1600" b="1" dirty="0"/>
              <a:t>Partial content</a:t>
            </a:r>
          </a:p>
          <a:p>
            <a:pPr lvl="1">
              <a:buNone/>
            </a:pPr>
            <a:r>
              <a:rPr lang="en-US" sz="1600" b="1" dirty="0" smtClean="0"/>
              <a:t> </a:t>
            </a:r>
            <a:endParaRPr lang="bg-BG" sz="1600" b="1" dirty="0" smtClean="0"/>
          </a:p>
        </p:txBody>
      </p:sp>
    </p:spTree>
    <p:extLst>
      <p:ext uri="{BB962C8B-B14F-4D97-AF65-F5344CB8AC3E}">
        <p14:creationId xmlns:p14="http://schemas.microsoft.com/office/powerpoint/2010/main" val="39131279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 </a:t>
            </a:r>
            <a:r>
              <a:rPr lang="bg-BG" dirty="0"/>
              <a:t>Статус кодове</a:t>
            </a:r>
            <a:r>
              <a:rPr lang="en-US" dirty="0"/>
              <a:t> </a:t>
            </a:r>
            <a:r>
              <a:rPr lang="en-US" dirty="0" smtClean="0"/>
              <a:t>(2)</a:t>
            </a:r>
            <a:endParaRPr lang="ru-RU" dirty="0"/>
          </a:p>
        </p:txBody>
      </p:sp>
      <p:sp>
        <p:nvSpPr>
          <p:cNvPr id="3" name="Text Placeholder 2"/>
          <p:cNvSpPr>
            <a:spLocks noGrp="1"/>
          </p:cNvSpPr>
          <p:nvPr>
            <p:ph type="body" sz="quarter" idx="10"/>
          </p:nvPr>
        </p:nvSpPr>
        <p:spPr>
          <a:xfrm>
            <a:off x="324000" y="1425039"/>
            <a:ext cx="8494713" cy="4656674"/>
          </a:xfrm>
        </p:spPr>
        <p:txBody>
          <a:bodyPr/>
          <a:lstStyle/>
          <a:p>
            <a:r>
              <a:rPr lang="bg-BG" dirty="0" smtClean="0"/>
              <a:t>3. Група 300 </a:t>
            </a:r>
            <a:r>
              <a:rPr lang="bg-BG" sz="1600" b="0" dirty="0" smtClean="0"/>
              <a:t>– ресурсът е наличен, но е разположен на друго място</a:t>
            </a:r>
          </a:p>
          <a:p>
            <a:endParaRPr lang="bg-BG" sz="1600" b="0" dirty="0"/>
          </a:p>
          <a:p>
            <a:endParaRPr lang="bg-BG" dirty="0" smtClean="0"/>
          </a:p>
          <a:p>
            <a:r>
              <a:rPr lang="bg-BG" dirty="0" smtClean="0"/>
              <a:t>4</a:t>
            </a:r>
            <a:r>
              <a:rPr lang="bg-BG" sz="1600" dirty="0" smtClean="0"/>
              <a:t>. </a:t>
            </a:r>
            <a:r>
              <a:rPr lang="bg-BG" dirty="0" smtClean="0"/>
              <a:t>Група 400 - </a:t>
            </a:r>
            <a:r>
              <a:rPr lang="bg-BG" sz="1600" b="0" dirty="0" smtClean="0"/>
              <a:t>клиентска грешка</a:t>
            </a:r>
          </a:p>
          <a:p>
            <a:r>
              <a:rPr lang="en-US" sz="1600" dirty="0" smtClean="0"/>
              <a:t>     </a:t>
            </a:r>
            <a:endParaRPr lang="en-US" sz="1600" dirty="0"/>
          </a:p>
          <a:p>
            <a:endParaRPr lang="bg-BG" dirty="0" smtClean="0"/>
          </a:p>
          <a:p>
            <a:r>
              <a:rPr lang="bg-BG" dirty="0" smtClean="0"/>
              <a:t>5. Група 500  - </a:t>
            </a:r>
            <a:r>
              <a:rPr lang="bg-BG" sz="1600" b="0" dirty="0"/>
              <a:t>сървърна грешка</a:t>
            </a:r>
          </a:p>
          <a:p>
            <a:r>
              <a:rPr lang="en-US" sz="1600" dirty="0" smtClean="0"/>
              <a:t>    </a:t>
            </a:r>
            <a:endParaRPr lang="ru-RU" sz="1600" dirty="0"/>
          </a:p>
        </p:txBody>
      </p:sp>
      <p:sp>
        <p:nvSpPr>
          <p:cNvPr id="4" name="Rounded Rectangle 3"/>
          <p:cNvSpPr/>
          <p:nvPr/>
        </p:nvSpPr>
        <p:spPr bwMode="gray">
          <a:xfrm>
            <a:off x="554180" y="1870362"/>
            <a:ext cx="6276110" cy="734293"/>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bg-BG" sz="1600" b="1" dirty="0">
                <a:latin typeface="+mn-lt"/>
              </a:rPr>
              <a:t>301 </a:t>
            </a:r>
            <a:r>
              <a:rPr lang="en-US" sz="1600" b="1" dirty="0">
                <a:latin typeface="+mn-lt"/>
              </a:rPr>
              <a:t>Moved </a:t>
            </a:r>
            <a:r>
              <a:rPr lang="en-US" sz="1600" b="1" dirty="0" smtClean="0">
                <a:latin typeface="+mn-lt"/>
              </a:rPr>
              <a:t>permanently</a:t>
            </a:r>
            <a:r>
              <a:rPr lang="bg-BG" sz="1600" b="1" dirty="0" smtClean="0">
                <a:latin typeface="+mn-lt"/>
              </a:rPr>
              <a:t> 	</a:t>
            </a:r>
            <a:r>
              <a:rPr lang="en-US" sz="1600" b="1" dirty="0" smtClean="0"/>
              <a:t>304 </a:t>
            </a:r>
            <a:r>
              <a:rPr lang="en-US" sz="1600" b="1" dirty="0"/>
              <a:t>Not Modified</a:t>
            </a:r>
            <a:endParaRPr lang="en-US" sz="1600" b="1" dirty="0">
              <a:latin typeface="+mn-lt"/>
            </a:endParaRPr>
          </a:p>
          <a:p>
            <a:r>
              <a:rPr lang="bg-BG" sz="1600" b="1" dirty="0">
                <a:latin typeface="+mn-lt"/>
              </a:rPr>
              <a:t>        </a:t>
            </a:r>
            <a:r>
              <a:rPr lang="en-US" sz="1600" b="1" dirty="0">
                <a:latin typeface="+mn-lt"/>
              </a:rPr>
              <a:t>307 Temporary redirect</a:t>
            </a:r>
          </a:p>
        </p:txBody>
      </p:sp>
      <p:sp>
        <p:nvSpPr>
          <p:cNvPr id="5" name="Rounded Rectangle 4"/>
          <p:cNvSpPr/>
          <p:nvPr/>
        </p:nvSpPr>
        <p:spPr bwMode="gray">
          <a:xfrm>
            <a:off x="554179" y="3214254"/>
            <a:ext cx="6276111" cy="706581"/>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en-US" sz="1600" b="1" dirty="0">
                <a:latin typeface="+mn-lt"/>
              </a:rPr>
              <a:t>400 Bad </a:t>
            </a:r>
            <a:r>
              <a:rPr lang="en-US" sz="1600" b="1" dirty="0" smtClean="0">
                <a:latin typeface="+mn-lt"/>
              </a:rPr>
              <a:t>Request</a:t>
            </a:r>
            <a:r>
              <a:rPr lang="bg-BG" sz="1600" b="1" dirty="0" smtClean="0">
                <a:latin typeface="+mn-lt"/>
              </a:rPr>
              <a:t>		</a:t>
            </a:r>
            <a:r>
              <a:rPr lang="en-US" sz="1600" b="1" dirty="0" smtClean="0">
                <a:latin typeface="+mn-lt"/>
              </a:rPr>
              <a:t>404 </a:t>
            </a:r>
            <a:r>
              <a:rPr lang="en-US" sz="1600" b="1" dirty="0">
                <a:latin typeface="+mn-lt"/>
              </a:rPr>
              <a:t>Not Found</a:t>
            </a:r>
          </a:p>
          <a:p>
            <a:pPr lvl="1">
              <a:buNone/>
            </a:pPr>
            <a:r>
              <a:rPr lang="en-US" sz="1600" b="1" dirty="0">
                <a:latin typeface="+mn-lt"/>
              </a:rPr>
              <a:t>401 Not </a:t>
            </a:r>
            <a:r>
              <a:rPr lang="en-US" sz="1600" b="1" dirty="0" smtClean="0">
                <a:latin typeface="+mn-lt"/>
              </a:rPr>
              <a:t>Authorized</a:t>
            </a:r>
            <a:r>
              <a:rPr lang="bg-BG" sz="1600" b="1" dirty="0" smtClean="0">
                <a:latin typeface="+mn-lt"/>
              </a:rPr>
              <a:t>		</a:t>
            </a:r>
            <a:r>
              <a:rPr lang="en-US" sz="1600" b="1" dirty="0" smtClean="0"/>
              <a:t>408 </a:t>
            </a:r>
            <a:r>
              <a:rPr lang="en-US" sz="1600" b="1" dirty="0"/>
              <a:t>Request Timeout</a:t>
            </a:r>
          </a:p>
          <a:p>
            <a:pPr lvl="1">
              <a:buNone/>
            </a:pPr>
            <a:endParaRPr lang="en-US" sz="1600" b="1" dirty="0">
              <a:latin typeface="+mn-lt"/>
            </a:endParaRPr>
          </a:p>
        </p:txBody>
      </p:sp>
      <p:sp>
        <p:nvSpPr>
          <p:cNvPr id="6" name="Rounded Rectangle 5"/>
          <p:cNvSpPr/>
          <p:nvPr/>
        </p:nvSpPr>
        <p:spPr bwMode="gray">
          <a:xfrm>
            <a:off x="554180" y="4765963"/>
            <a:ext cx="6276110" cy="706581"/>
          </a:xfrm>
          <a:prstGeom prst="roundRect">
            <a:avLst/>
          </a:prstGeom>
          <a:noFill/>
          <a:ln w="28575" algn="ctr">
            <a:solidFill>
              <a:schemeClr val="accent1"/>
            </a:solidFill>
            <a:miter lim="800000"/>
            <a:headEnd/>
            <a:tailEnd/>
          </a:ln>
        </p:spPr>
        <p:txBody>
          <a:bodyPr lIns="90000" tIns="72000" rIns="90000" bIns="72000" rtlCol="0" anchor="t"/>
          <a:lstStyle/>
          <a:p>
            <a:pPr lvl="1">
              <a:buNone/>
            </a:pPr>
            <a:r>
              <a:rPr lang="en-US" sz="1600" b="1" dirty="0">
                <a:latin typeface="+mn-lt"/>
              </a:rPr>
              <a:t>500 Internal Server </a:t>
            </a:r>
            <a:r>
              <a:rPr lang="en-US" sz="1600" b="1" dirty="0" smtClean="0">
                <a:latin typeface="+mn-lt"/>
              </a:rPr>
              <a:t>Error</a:t>
            </a:r>
            <a:r>
              <a:rPr lang="bg-BG" sz="1600" b="1" dirty="0">
                <a:latin typeface="+mn-lt"/>
              </a:rPr>
              <a:t> 	</a:t>
            </a:r>
            <a:r>
              <a:rPr lang="en-US" sz="1600" b="1" dirty="0" smtClean="0"/>
              <a:t>501 </a:t>
            </a:r>
            <a:r>
              <a:rPr lang="en-US" sz="1600" b="1" dirty="0"/>
              <a:t>Not Implemented</a:t>
            </a:r>
            <a:endParaRPr lang="en-US" sz="1600" b="1" dirty="0">
              <a:latin typeface="+mn-lt"/>
            </a:endParaRPr>
          </a:p>
          <a:p>
            <a:pPr lvl="1">
              <a:buNone/>
            </a:pPr>
            <a:r>
              <a:rPr lang="en-US" sz="1600" b="1" dirty="0">
                <a:latin typeface="+mn-lt"/>
              </a:rPr>
              <a:t>503 Service Unavailable</a:t>
            </a:r>
          </a:p>
        </p:txBody>
      </p:sp>
    </p:spTree>
    <p:extLst>
      <p:ext uri="{BB962C8B-B14F-4D97-AF65-F5344CB8AC3E}">
        <p14:creationId xmlns:p14="http://schemas.microsoft.com/office/powerpoint/2010/main" val="210385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err="1" smtClean="0"/>
              <a:t>Хедъри</a:t>
            </a:r>
            <a:r>
              <a:rPr lang="bg-BG" dirty="0" smtClean="0"/>
              <a:t> </a:t>
            </a:r>
            <a:r>
              <a:rPr lang="en-US" dirty="0" smtClean="0"/>
              <a:t>(1)</a:t>
            </a:r>
            <a:endParaRPr lang="ru-RU" dirty="0"/>
          </a:p>
        </p:txBody>
      </p:sp>
      <p:sp>
        <p:nvSpPr>
          <p:cNvPr id="3" name="Text Placeholder 2"/>
          <p:cNvSpPr>
            <a:spLocks noGrp="1"/>
          </p:cNvSpPr>
          <p:nvPr>
            <p:ph type="body" sz="quarter" idx="10"/>
          </p:nvPr>
        </p:nvSpPr>
        <p:spPr/>
        <p:txBody>
          <a:bodyPr/>
          <a:lstStyle/>
          <a:p>
            <a:pPr>
              <a:buFont typeface="Arial" pitchFamily="34" charset="0"/>
              <a:buChar char="•"/>
            </a:pPr>
            <a:r>
              <a:rPr lang="en-US" dirty="0" smtClean="0"/>
              <a:t> </a:t>
            </a:r>
            <a:r>
              <a:rPr lang="bg-BG" dirty="0" smtClean="0"/>
              <a:t>Основни</a:t>
            </a:r>
            <a:r>
              <a:rPr lang="en-US" dirty="0" smtClean="0"/>
              <a:t> (General headers)</a:t>
            </a:r>
            <a:r>
              <a:rPr lang="bg-BG" dirty="0" smtClean="0"/>
              <a:t> </a:t>
            </a:r>
            <a:r>
              <a:rPr lang="bg-BG" sz="1600" b="0" dirty="0" smtClean="0"/>
              <a:t>– могат да се ползват едновременно и в заявки, и в отговори. Съдържат информация (мета-данни) за самото съобщение или за метода на комуникация</a:t>
            </a:r>
            <a:endParaRPr lang="en-US" sz="1600" b="0" dirty="0" smtClean="0"/>
          </a:p>
          <a:p>
            <a:endParaRPr lang="en-US" sz="1600" b="0" dirty="0" smtClean="0"/>
          </a:p>
          <a:p>
            <a:endParaRPr lang="en-US" dirty="0" smtClean="0"/>
          </a:p>
          <a:p>
            <a:pPr>
              <a:buFont typeface="Arial" pitchFamily="34" charset="0"/>
              <a:buChar char="•"/>
            </a:pPr>
            <a:r>
              <a:rPr lang="bg-BG" dirty="0" smtClean="0"/>
              <a:t> Заявка</a:t>
            </a:r>
            <a:r>
              <a:rPr lang="en-US" dirty="0" smtClean="0"/>
              <a:t> (Request headers) </a:t>
            </a:r>
            <a:r>
              <a:rPr lang="en-US" sz="1600" b="0" dirty="0" smtClean="0"/>
              <a:t>– </a:t>
            </a:r>
            <a:r>
              <a:rPr lang="bg-BG" sz="1600" b="0" dirty="0" smtClean="0"/>
              <a:t>специфични са само за заявките и могат да съдържат данни за самата заявка или за клиента</a:t>
            </a:r>
          </a:p>
          <a:p>
            <a:endParaRPr lang="en-US" sz="1600" dirty="0" smtClean="0">
              <a:latin typeface="Courier New" pitchFamily="49" charset="0"/>
              <a:cs typeface="Courier New" pitchFamily="49" charset="0"/>
            </a:endParaRPr>
          </a:p>
        </p:txBody>
      </p:sp>
      <p:sp>
        <p:nvSpPr>
          <p:cNvPr id="7" name="Rounded Rectangle 6"/>
          <p:cNvSpPr/>
          <p:nvPr/>
        </p:nvSpPr>
        <p:spPr bwMode="gray">
          <a:xfrm>
            <a:off x="411480" y="2542571"/>
            <a:ext cx="4326775" cy="748145"/>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Connection: </a:t>
            </a:r>
            <a:r>
              <a:rPr lang="en-US" sz="1600" kern="0" dirty="0" smtClean="0">
                <a:ea typeface="Arial Unicode MS" pitchFamily="34" charset="-128"/>
                <a:cs typeface="Arial Unicode MS" pitchFamily="34" charset="-128"/>
              </a:rPr>
              <a:t>keep-alive</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Date</a:t>
            </a:r>
            <a:r>
              <a:rPr lang="en-US" sz="1600" kern="0" dirty="0">
                <a:ea typeface="Arial Unicode MS" pitchFamily="34" charset="-128"/>
                <a:cs typeface="Arial Unicode MS" pitchFamily="34" charset="-128"/>
              </a:rPr>
              <a:t>: Sat, 17 Nov 2012 15:08:15 GMT</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 name="Rounded Rectangle 7"/>
          <p:cNvSpPr/>
          <p:nvPr/>
        </p:nvSpPr>
        <p:spPr bwMode="gray">
          <a:xfrm>
            <a:off x="411480" y="4163054"/>
            <a:ext cx="4326775" cy="1690605"/>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t"/>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Accept: </a:t>
            </a:r>
            <a:r>
              <a:rPr lang="en-US" sz="1600" kern="0" dirty="0" smtClean="0">
                <a:ea typeface="Arial Unicode MS" pitchFamily="34" charset="-128"/>
                <a:cs typeface="Arial Unicode MS" pitchFamily="34" charset="-128"/>
              </a:rPr>
              <a:t>text/html</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Accept-Charset</a:t>
            </a:r>
            <a:r>
              <a:rPr lang="en-US" sz="1600" kern="0" dirty="0">
                <a:ea typeface="Arial Unicode MS" pitchFamily="34" charset="-128"/>
                <a:cs typeface="Arial Unicode MS" pitchFamily="34" charset="-128"/>
              </a:rPr>
              <a:t>: </a:t>
            </a:r>
            <a:r>
              <a:rPr lang="en-US" sz="1600" kern="0" dirty="0" smtClean="0">
                <a:ea typeface="Arial Unicode MS" pitchFamily="34" charset="-128"/>
                <a:cs typeface="Arial Unicode MS" pitchFamily="34" charset="-128"/>
              </a:rPr>
              <a:t>utf-8</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Accept-Language</a:t>
            </a:r>
            <a:r>
              <a:rPr lang="en-US" sz="1600" kern="0" dirty="0">
                <a:ea typeface="Arial Unicode MS" pitchFamily="34" charset="-128"/>
                <a:cs typeface="Arial Unicode MS" pitchFamily="34" charset="-128"/>
              </a:rPr>
              <a:t>: </a:t>
            </a:r>
            <a:r>
              <a:rPr lang="en-US" sz="1600" kern="0" dirty="0" smtClean="0">
                <a:ea typeface="Arial Unicode MS" pitchFamily="34" charset="-128"/>
                <a:cs typeface="Arial Unicode MS" pitchFamily="34" charset="-128"/>
              </a:rPr>
              <a:t>en-US</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User-Agent</a:t>
            </a:r>
            <a:r>
              <a:rPr lang="en-US" sz="1600" kern="0" dirty="0">
                <a:ea typeface="Arial Unicode MS" pitchFamily="34" charset="-128"/>
                <a:cs typeface="Arial Unicode MS" pitchFamily="34" charset="-128"/>
              </a:rPr>
              <a:t>: Mozilla/4.0 </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2516641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err="1" smtClean="0"/>
              <a:t>Хедъри</a:t>
            </a:r>
            <a:r>
              <a:rPr lang="bg-BG" dirty="0" smtClean="0"/>
              <a:t> </a:t>
            </a:r>
            <a:r>
              <a:rPr lang="en-US" dirty="0" smtClean="0"/>
              <a:t>(2)</a:t>
            </a:r>
            <a:endParaRPr lang="en-US" dirty="0"/>
          </a:p>
        </p:txBody>
      </p:sp>
      <p:sp>
        <p:nvSpPr>
          <p:cNvPr id="3" name="Text Placeholder 2"/>
          <p:cNvSpPr>
            <a:spLocks noGrp="1"/>
          </p:cNvSpPr>
          <p:nvPr>
            <p:ph type="body" sz="quarter" idx="10"/>
          </p:nvPr>
        </p:nvSpPr>
        <p:spPr/>
        <p:txBody>
          <a:bodyPr/>
          <a:lstStyle/>
          <a:p>
            <a:pPr>
              <a:buFont typeface="Arial" pitchFamily="34" charset="0"/>
              <a:buChar char="•"/>
            </a:pPr>
            <a:r>
              <a:rPr lang="en-US" dirty="0" smtClean="0"/>
              <a:t> </a:t>
            </a:r>
            <a:r>
              <a:rPr lang="bg-BG" dirty="0" smtClean="0"/>
              <a:t>Отговор</a:t>
            </a:r>
            <a:r>
              <a:rPr lang="en-US" dirty="0" smtClean="0"/>
              <a:t> (Response headers)</a:t>
            </a:r>
            <a:r>
              <a:rPr lang="bg-BG" dirty="0" smtClean="0"/>
              <a:t> </a:t>
            </a:r>
            <a:r>
              <a:rPr lang="bg-BG" sz="1600" dirty="0" smtClean="0"/>
              <a:t>-</a:t>
            </a:r>
            <a:r>
              <a:rPr lang="bg-BG" sz="1600" b="0" dirty="0" smtClean="0"/>
              <a:t> съдържат информация (мета-данни) за сървъра и формата на съобщението</a:t>
            </a:r>
          </a:p>
          <a:p>
            <a:pPr>
              <a:buFont typeface="Arial" pitchFamily="34" charset="0"/>
              <a:buChar char="•"/>
            </a:pPr>
            <a:endParaRPr lang="bg-BG" b="0" dirty="0" smtClean="0"/>
          </a:p>
          <a:p>
            <a:endParaRPr lang="en-US" dirty="0" smtClean="0"/>
          </a:p>
          <a:p>
            <a:pPr>
              <a:buFont typeface="Arial" pitchFamily="34" charset="0"/>
              <a:buChar char="•"/>
            </a:pPr>
            <a:r>
              <a:rPr lang="en-US" dirty="0" smtClean="0"/>
              <a:t> </a:t>
            </a:r>
            <a:r>
              <a:rPr lang="bg-BG" dirty="0" smtClean="0"/>
              <a:t>Същински</a:t>
            </a:r>
            <a:r>
              <a:rPr lang="en-US" dirty="0" smtClean="0"/>
              <a:t> </a:t>
            </a:r>
            <a:r>
              <a:rPr lang="bg-BG" dirty="0" smtClean="0"/>
              <a:t>(</a:t>
            </a:r>
            <a:r>
              <a:rPr lang="en-US" dirty="0" smtClean="0"/>
              <a:t>Entity headers)</a:t>
            </a:r>
            <a:r>
              <a:rPr lang="bg-BG" b="0" dirty="0" smtClean="0"/>
              <a:t> </a:t>
            </a:r>
            <a:r>
              <a:rPr lang="bg-BG" sz="1600" b="0" dirty="0" smtClean="0"/>
              <a:t>– информация за самото съдържание на данни (тяло) и/или за ресурса, заявен от клиента:</a:t>
            </a:r>
            <a:endParaRPr lang="en-US" sz="1600" b="0" dirty="0" smtClean="0"/>
          </a:p>
        </p:txBody>
      </p:sp>
      <p:sp>
        <p:nvSpPr>
          <p:cNvPr id="7" name="Rounded Rectangle 6"/>
          <p:cNvSpPr/>
          <p:nvPr/>
        </p:nvSpPr>
        <p:spPr bwMode="gray">
          <a:xfrm>
            <a:off x="411480" y="2327564"/>
            <a:ext cx="3151117" cy="914400"/>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Server: </a:t>
            </a:r>
            <a:r>
              <a:rPr lang="en-US" sz="1600" kern="0" dirty="0" smtClean="0">
                <a:ea typeface="Arial Unicode MS" pitchFamily="34" charset="-128"/>
                <a:cs typeface="Arial Unicode MS" pitchFamily="34" charset="-128"/>
              </a:rPr>
              <a:t>Apache</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Allow</a:t>
            </a:r>
            <a:r>
              <a:rPr lang="en-US" sz="1600" kern="0" dirty="0">
                <a:ea typeface="Arial Unicode MS" pitchFamily="34" charset="-128"/>
                <a:cs typeface="Arial Unicode MS" pitchFamily="34" charset="-128"/>
              </a:rPr>
              <a:t>: GET, HEAD</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 name="Rounded Rectangle 7"/>
          <p:cNvSpPr/>
          <p:nvPr/>
        </p:nvSpPr>
        <p:spPr bwMode="gray">
          <a:xfrm>
            <a:off x="411479" y="4059382"/>
            <a:ext cx="5359929" cy="1747652"/>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t"/>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Content-Language: </a:t>
            </a:r>
            <a:r>
              <a:rPr lang="en-US" sz="1600" kern="0" dirty="0" smtClean="0">
                <a:ea typeface="Arial Unicode MS" pitchFamily="34" charset="-128"/>
                <a:cs typeface="Arial Unicode MS" pitchFamily="34" charset="-128"/>
              </a:rPr>
              <a:t>en</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Content-Encoding</a:t>
            </a:r>
            <a:r>
              <a:rPr lang="en-US" sz="1600" kern="0" dirty="0">
                <a:ea typeface="Arial Unicode MS" pitchFamily="34" charset="-128"/>
                <a:cs typeface="Arial Unicode MS" pitchFamily="34" charset="-128"/>
              </a:rPr>
              <a:t>: </a:t>
            </a:r>
            <a:r>
              <a:rPr lang="en-US" sz="1600" kern="0" dirty="0" err="1" smtClean="0">
                <a:ea typeface="Arial Unicode MS" pitchFamily="34" charset="-128"/>
                <a:cs typeface="Arial Unicode MS" pitchFamily="34" charset="-128"/>
              </a:rPr>
              <a:t>gzip</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Content-Length</a:t>
            </a:r>
            <a:r>
              <a:rPr lang="en-US" sz="1600" kern="0" dirty="0">
                <a:ea typeface="Arial Unicode MS" pitchFamily="34" charset="-128"/>
                <a:cs typeface="Arial Unicode MS" pitchFamily="34" charset="-128"/>
              </a:rPr>
              <a:t>: </a:t>
            </a:r>
            <a:r>
              <a:rPr lang="en-US" sz="1600" kern="0" dirty="0" smtClean="0">
                <a:ea typeface="Arial Unicode MS" pitchFamily="34" charset="-128"/>
                <a:cs typeface="Arial Unicode MS" pitchFamily="34" charset="-128"/>
              </a:rPr>
              <a:t>8582</a:t>
            </a:r>
            <a:endParaRPr lang="bg-BG" sz="1600"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Last-Modified</a:t>
            </a:r>
            <a:r>
              <a:rPr lang="en-US" sz="1600" kern="0" dirty="0">
                <a:ea typeface="Arial Unicode MS" pitchFamily="34" charset="-128"/>
                <a:cs typeface="Arial Unicode MS" pitchFamily="34" charset="-128"/>
              </a:rPr>
              <a:t>: Tue, 15 Nov 2012 12:45:26 GMT</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Кеширане</a:t>
            </a:r>
            <a:endParaRPr lang="en-US" dirty="0"/>
          </a:p>
        </p:txBody>
      </p:sp>
      <p:sp>
        <p:nvSpPr>
          <p:cNvPr id="3" name="Text Placeholder 2"/>
          <p:cNvSpPr>
            <a:spLocks noGrp="1"/>
          </p:cNvSpPr>
          <p:nvPr>
            <p:ph type="body" sz="quarter" idx="10"/>
          </p:nvPr>
        </p:nvSpPr>
        <p:spPr>
          <a:xfrm>
            <a:off x="324000" y="1473330"/>
            <a:ext cx="8494713" cy="4391026"/>
          </a:xfrm>
        </p:spPr>
        <p:txBody>
          <a:bodyPr/>
          <a:lstStyle/>
          <a:p>
            <a:pPr>
              <a:buFont typeface="Arial" pitchFamily="34" charset="0"/>
              <a:buChar char="•"/>
            </a:pPr>
            <a:r>
              <a:rPr lang="bg-BG" sz="1600" dirty="0" smtClean="0"/>
              <a:t> </a:t>
            </a:r>
            <a:r>
              <a:rPr lang="bg-BG" dirty="0" smtClean="0"/>
              <a:t>Браузър кеш </a:t>
            </a:r>
            <a:r>
              <a:rPr lang="bg-BG" sz="1600" b="0" dirty="0" smtClean="0"/>
              <a:t>– механизъм за временно съхранение на ресурси, с цел по-бързият им достъп. Предотвратява излишното натоварване на мрежата със заявки за зареждане на ресурси, които не са се променяли. Първият достъп до даден ресурс отива директно на сървъра и документът</a:t>
            </a:r>
            <a:r>
              <a:rPr lang="en-US" sz="1600" b="0" dirty="0" smtClean="0"/>
              <a:t> </a:t>
            </a:r>
            <a:r>
              <a:rPr lang="bg-BG" sz="1600" b="0" dirty="0" smtClean="0"/>
              <a:t>се зарежда в браузър кеша. Следващата заявка може да бъде обслужена или от уеб сървъра, или от браузър-кеша. При зареждане от кеша е възможно потребителят да получи некоректни (стари) данни. </a:t>
            </a:r>
            <a:r>
              <a:rPr lang="bg-BG" sz="1600" b="0" dirty="0"/>
              <a:t>Има два основни метода как да се установи това</a:t>
            </a:r>
            <a:r>
              <a:rPr lang="bg-BG" sz="1600" b="0" i="1" dirty="0" smtClean="0"/>
              <a:t>:</a:t>
            </a:r>
            <a:endParaRPr lang="bg-BG" sz="1600" b="0" dirty="0" smtClean="0"/>
          </a:p>
          <a:p>
            <a:pPr marL="285750" indent="-285750">
              <a:buFont typeface="Arial" pitchFamily="34" charset="0"/>
              <a:buChar char="•"/>
            </a:pPr>
            <a:r>
              <a:rPr lang="bg-BG" sz="1600" dirty="0" smtClean="0"/>
              <a:t>Срок на годност (“</a:t>
            </a:r>
            <a:r>
              <a:rPr lang="en-US" sz="1600" dirty="0" smtClean="0"/>
              <a:t>expiration period</a:t>
            </a:r>
            <a:r>
              <a:rPr lang="bg-BG" sz="1600" dirty="0" smtClean="0"/>
              <a:t>”</a:t>
            </a:r>
            <a:r>
              <a:rPr lang="en-US" sz="1600" dirty="0" smtClean="0"/>
              <a:t>) </a:t>
            </a:r>
            <a:r>
              <a:rPr lang="en-US" sz="1600" b="0" dirty="0" smtClean="0"/>
              <a:t>– </a:t>
            </a:r>
            <a:r>
              <a:rPr lang="bg-BG" sz="1600" b="0" dirty="0" smtClean="0"/>
              <a:t>целта е да се елиминират </a:t>
            </a:r>
            <a:r>
              <a:rPr lang="en-US" sz="1600" b="0" dirty="0" smtClean="0"/>
              <a:t>HTTP </a:t>
            </a:r>
            <a:r>
              <a:rPr lang="bg-BG" sz="1600" b="0" dirty="0" smtClean="0"/>
              <a:t>заявки, които биха получили еднакъв документ като отвор. За целта браузър кешът трябва да знае за колко дълго може да се “довери” на </a:t>
            </a:r>
            <a:r>
              <a:rPr lang="bg-BG" sz="1600" b="0" dirty="0" err="1" smtClean="0"/>
              <a:t>кеширания</a:t>
            </a:r>
            <a:r>
              <a:rPr lang="bg-BG" sz="1600" b="0" dirty="0" smtClean="0"/>
              <a:t> документ. </a:t>
            </a:r>
          </a:p>
          <a:p>
            <a:pPr marL="285750" indent="-285750">
              <a:buFont typeface="Arial" pitchFamily="34" charset="0"/>
              <a:buChar char="•"/>
            </a:pPr>
            <a:endParaRPr lang="bg-BG" sz="1600" b="0" dirty="0" smtClean="0"/>
          </a:p>
          <a:p>
            <a:pPr marL="285750" indent="-285750">
              <a:buFont typeface="Arial" pitchFamily="34" charset="0"/>
              <a:buChar char="•"/>
            </a:pPr>
            <a:r>
              <a:rPr lang="bg-BG" sz="1600" dirty="0" smtClean="0"/>
              <a:t>Актуалност на данните (“</a:t>
            </a:r>
            <a:r>
              <a:rPr lang="en-US" sz="1600" dirty="0" smtClean="0"/>
              <a:t>validation</a:t>
            </a:r>
            <a:r>
              <a:rPr lang="bg-BG" sz="1600" dirty="0" smtClean="0"/>
              <a:t>”</a:t>
            </a:r>
            <a:r>
              <a:rPr lang="en-US" sz="1600" dirty="0" smtClean="0"/>
              <a:t>) – </a:t>
            </a:r>
            <a:r>
              <a:rPr lang="bg-BG" sz="1600" b="0" dirty="0" smtClean="0"/>
              <a:t>сървърът предоставя възможност на клиента да провери дали кешираните му ресурси са били променяни.</a:t>
            </a:r>
          </a:p>
          <a:p>
            <a:endParaRPr lang="bg-BG" sz="1600" dirty="0" smtClean="0"/>
          </a:p>
          <a:p>
            <a:pPr algn="r"/>
            <a:r>
              <a:rPr lang="bg-BG" sz="1600" b="0" dirty="0" smtClean="0"/>
              <a:t>Добра статия по въпроса: </a:t>
            </a:r>
            <a:r>
              <a:rPr lang="en-GB" sz="1000" dirty="0">
                <a:hlinkClick r:id="rId2"/>
              </a:rPr>
              <a:t>http://blog.httpwatch.com/2007/12/10/two-simple-rules-for-http-caching/</a:t>
            </a:r>
            <a:endParaRPr lang="en-US" sz="1000" dirty="0" smtClean="0"/>
          </a:p>
        </p:txBody>
      </p:sp>
      <p:sp>
        <p:nvSpPr>
          <p:cNvPr id="5" name="Rounded Rectangle 4"/>
          <p:cNvSpPr/>
          <p:nvPr/>
        </p:nvSpPr>
        <p:spPr bwMode="gray">
          <a:xfrm>
            <a:off x="650516" y="4215626"/>
            <a:ext cx="3158837" cy="427511"/>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Cache-Control: max-age=3600</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 name="Rounded Rectangle 5"/>
          <p:cNvSpPr/>
          <p:nvPr/>
        </p:nvSpPr>
        <p:spPr bwMode="gray">
          <a:xfrm>
            <a:off x="4039816" y="4206834"/>
            <a:ext cx="4017819" cy="427511"/>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Expires: Thu, 01 Dec 2012 16:00:00 GMT</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ounded Rectangle 6"/>
          <p:cNvSpPr/>
          <p:nvPr/>
        </p:nvSpPr>
        <p:spPr bwMode="gray">
          <a:xfrm>
            <a:off x="650515" y="5330838"/>
            <a:ext cx="3681351" cy="427511"/>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Last-Modified</a:t>
            </a:r>
            <a:r>
              <a:rPr lang="en-US" sz="1600" kern="0" dirty="0" smtClean="0">
                <a:ea typeface="Arial Unicode MS" pitchFamily="34" charset="-128"/>
                <a:cs typeface="Arial Unicode MS" pitchFamily="34" charset="-128"/>
              </a:rPr>
              <a:t>:</a:t>
            </a:r>
            <a:r>
              <a:rPr lang="en-US" sz="1600" kern="0" dirty="0">
                <a:ea typeface="Arial Unicode MS" pitchFamily="34" charset="-128"/>
                <a:cs typeface="Arial Unicode MS" pitchFamily="34" charset="-128"/>
              </a:rPr>
              <a:t> 01 Dec 2012 16:00:00 </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 name="Rounded Rectangle 7"/>
          <p:cNvSpPr/>
          <p:nvPr/>
        </p:nvSpPr>
        <p:spPr bwMode="gray">
          <a:xfrm>
            <a:off x="4510643" y="5330839"/>
            <a:ext cx="4122717" cy="427511"/>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If-Modified-Since: 01 Dec 2012 16:00:00 </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Примерен </a:t>
            </a:r>
            <a:r>
              <a:rPr lang="en-US" smtClean="0"/>
              <a:t>Java User-Agent</a:t>
            </a:r>
            <a:endParaRPr lang="en-US"/>
          </a:p>
        </p:txBody>
      </p:sp>
      <p:sp>
        <p:nvSpPr>
          <p:cNvPr id="3" name="Text Placeholder 2"/>
          <p:cNvSpPr>
            <a:spLocks noGrp="1"/>
          </p:cNvSpPr>
          <p:nvPr>
            <p:ph type="body" sz="quarter" idx="10"/>
          </p:nvPr>
        </p:nvSpPr>
        <p:spPr/>
        <p:txBody>
          <a:bodyPr/>
          <a:lstStyle/>
          <a:p>
            <a:r>
              <a:rPr lang="en-US" dirty="0" smtClean="0">
                <a:solidFill>
                  <a:srgbClr val="000000"/>
                </a:solidFill>
                <a:latin typeface="Courier New"/>
              </a:rPr>
              <a:t> </a:t>
            </a:r>
            <a:endParaRPr lang="en-US" dirty="0"/>
          </a:p>
        </p:txBody>
      </p:sp>
      <p:sp>
        <p:nvSpPr>
          <p:cNvPr id="5" name="Rectangle 4"/>
          <p:cNvSpPr/>
          <p:nvPr/>
        </p:nvSpPr>
        <p:spPr>
          <a:xfrm>
            <a:off x="401783" y="1290681"/>
            <a:ext cx="8617526" cy="5262979"/>
          </a:xfrm>
          <a:prstGeom prst="rect">
            <a:avLst/>
          </a:prstGeom>
        </p:spPr>
        <p:txBody>
          <a:bodyPr wrap="square">
            <a:spAutoFit/>
          </a:bodyPr>
          <a:lstStyle/>
          <a:p>
            <a:r>
              <a:rPr lang="ru-RU" sz="1600" dirty="0">
                <a:solidFill>
                  <a:srgbClr val="3F7F5F"/>
                </a:solidFill>
                <a:latin typeface="Consolas"/>
              </a:rPr>
              <a:t>// </a:t>
            </a:r>
            <a:r>
              <a:rPr lang="ru-RU" sz="1600" u="sng" dirty="0">
                <a:solidFill>
                  <a:srgbClr val="3F7F5F"/>
                </a:solidFill>
                <a:latin typeface="Consolas"/>
              </a:rPr>
              <a:t>Отваряме </a:t>
            </a:r>
            <a:r>
              <a:rPr lang="ru-RU" sz="1600" u="sng" dirty="0" smtClean="0">
                <a:solidFill>
                  <a:srgbClr val="3F7F5F"/>
                </a:solidFill>
                <a:latin typeface="Consolas"/>
              </a:rPr>
              <a:t>физическа(</a:t>
            </a:r>
            <a:r>
              <a:rPr lang="en-US" sz="1600" u="sng" dirty="0" smtClean="0">
                <a:solidFill>
                  <a:srgbClr val="3F7F5F"/>
                </a:solidFill>
                <a:latin typeface="Consolas"/>
              </a:rPr>
              <a:t>TCP/IP)</a:t>
            </a:r>
            <a:r>
              <a:rPr lang="ru-RU" sz="1600" u="sng" dirty="0" smtClean="0">
                <a:solidFill>
                  <a:srgbClr val="3F7F5F"/>
                </a:solidFill>
                <a:latin typeface="Consolas"/>
              </a:rPr>
              <a:t> </a:t>
            </a:r>
            <a:r>
              <a:rPr lang="ru-RU" sz="1600" u="sng" dirty="0">
                <a:solidFill>
                  <a:srgbClr val="3F7F5F"/>
                </a:solidFill>
                <a:latin typeface="Consolas"/>
              </a:rPr>
              <a:t>връзка към уикипедия</a:t>
            </a:r>
          </a:p>
          <a:p>
            <a:r>
              <a:rPr lang="en-US" sz="1600" dirty="0">
                <a:solidFill>
                  <a:srgbClr val="000000"/>
                </a:solidFill>
                <a:latin typeface="Consolas"/>
              </a:rPr>
              <a:t>Socket </a:t>
            </a:r>
            <a:r>
              <a:rPr lang="en-US" sz="1600" dirty="0" err="1">
                <a:solidFill>
                  <a:srgbClr val="000000"/>
                </a:solidFill>
                <a:latin typeface="Consolas"/>
              </a:rPr>
              <a:t>httpSocket</a:t>
            </a:r>
            <a:r>
              <a:rPr lang="en-US" sz="1600" dirty="0">
                <a:solidFill>
                  <a:srgbClr val="000000"/>
                </a:solidFill>
                <a:latin typeface="Consolas"/>
              </a:rPr>
              <a:t> = </a:t>
            </a:r>
            <a:r>
              <a:rPr lang="en-US" sz="1600" b="1" dirty="0">
                <a:solidFill>
                  <a:srgbClr val="7F0055"/>
                </a:solidFill>
                <a:latin typeface="Consolas"/>
              </a:rPr>
              <a:t>new</a:t>
            </a:r>
            <a:r>
              <a:rPr lang="en-US" sz="1600" b="1" dirty="0">
                <a:solidFill>
                  <a:srgbClr val="000000"/>
                </a:solidFill>
                <a:latin typeface="Consolas"/>
              </a:rPr>
              <a:t> </a:t>
            </a:r>
            <a:r>
              <a:rPr lang="en-US" sz="1600" dirty="0">
                <a:solidFill>
                  <a:srgbClr val="000000"/>
                </a:solidFill>
                <a:latin typeface="Consolas"/>
              </a:rPr>
              <a:t>Socket(</a:t>
            </a:r>
            <a:r>
              <a:rPr lang="en-US" sz="1600" dirty="0">
                <a:solidFill>
                  <a:srgbClr val="2A00FF"/>
                </a:solidFill>
                <a:latin typeface="Consolas"/>
              </a:rPr>
              <a:t>"wikipedia.org"</a:t>
            </a:r>
            <a:r>
              <a:rPr lang="en-US" sz="1600" b="1" dirty="0">
                <a:solidFill>
                  <a:srgbClr val="000000"/>
                </a:solidFill>
                <a:latin typeface="Consolas"/>
              </a:rPr>
              <a:t>, </a:t>
            </a:r>
            <a:r>
              <a:rPr lang="en-US" sz="1600" dirty="0">
                <a:solidFill>
                  <a:srgbClr val="000000"/>
                </a:solidFill>
                <a:latin typeface="Consolas"/>
              </a:rPr>
              <a:t>80);</a:t>
            </a:r>
          </a:p>
          <a:p>
            <a:endParaRPr lang="ru-RU" sz="1600" dirty="0">
              <a:latin typeface="Consolas"/>
            </a:endParaRPr>
          </a:p>
          <a:p>
            <a:r>
              <a:rPr lang="ru-RU" sz="1600" dirty="0">
                <a:solidFill>
                  <a:srgbClr val="3F7F5F"/>
                </a:solidFill>
                <a:latin typeface="Consolas"/>
              </a:rPr>
              <a:t>// </a:t>
            </a:r>
            <a:r>
              <a:rPr lang="ru-RU" sz="1600" u="sng" dirty="0" smtClean="0">
                <a:solidFill>
                  <a:srgbClr val="3F7F5F"/>
                </a:solidFill>
                <a:latin typeface="Consolas"/>
              </a:rPr>
              <a:t>Инициира</a:t>
            </a:r>
            <a:r>
              <a:rPr lang="bg-BG" sz="1600" u="sng" dirty="0" smtClean="0">
                <a:solidFill>
                  <a:srgbClr val="3F7F5F"/>
                </a:solidFill>
                <a:latin typeface="Consolas"/>
              </a:rPr>
              <a:t>ме</a:t>
            </a:r>
            <a:r>
              <a:rPr lang="ru-RU" sz="1600" u="sng" dirty="0" smtClean="0">
                <a:solidFill>
                  <a:srgbClr val="3F7F5F"/>
                </a:solidFill>
                <a:latin typeface="Consolas"/>
              </a:rPr>
              <a:t> </a:t>
            </a:r>
            <a:r>
              <a:rPr lang="ru-RU" sz="1600" u="sng" dirty="0">
                <a:solidFill>
                  <a:srgbClr val="3F7F5F"/>
                </a:solidFill>
                <a:latin typeface="Consolas"/>
              </a:rPr>
              <a:t>стрийм обекти </a:t>
            </a:r>
            <a:r>
              <a:rPr lang="bg-BG" sz="1600" u="sng" dirty="0">
                <a:solidFill>
                  <a:srgbClr val="3F7F5F"/>
                </a:solidFill>
                <a:latin typeface="Consolas"/>
              </a:rPr>
              <a:t>з</a:t>
            </a:r>
            <a:r>
              <a:rPr lang="ru-RU" sz="1600" u="sng" dirty="0" smtClean="0">
                <a:solidFill>
                  <a:srgbClr val="3F7F5F"/>
                </a:solidFill>
                <a:latin typeface="Consolas"/>
              </a:rPr>
              <a:t>а писане/чете</a:t>
            </a:r>
            <a:r>
              <a:rPr lang="bg-BG" sz="1600" u="sng" dirty="0" smtClean="0">
                <a:solidFill>
                  <a:srgbClr val="3F7F5F"/>
                </a:solidFill>
                <a:latin typeface="Consolas"/>
              </a:rPr>
              <a:t>не</a:t>
            </a:r>
            <a:r>
              <a:rPr lang="ru-RU" sz="1600" u="sng" dirty="0" smtClean="0">
                <a:solidFill>
                  <a:srgbClr val="3F7F5F"/>
                </a:solidFill>
                <a:latin typeface="Consolas"/>
              </a:rPr>
              <a:t> </a:t>
            </a:r>
            <a:r>
              <a:rPr lang="ru-RU" sz="1600" u="sng" dirty="0">
                <a:solidFill>
                  <a:srgbClr val="3F7F5F"/>
                </a:solidFill>
                <a:latin typeface="Consolas"/>
              </a:rPr>
              <a:t>по мрежата</a:t>
            </a:r>
          </a:p>
          <a:p>
            <a:r>
              <a:rPr lang="en-US" sz="1600" dirty="0" err="1">
                <a:solidFill>
                  <a:srgbClr val="000000"/>
                </a:solidFill>
                <a:latin typeface="Consolas"/>
              </a:rPr>
              <a:t>BufferedWriter</a:t>
            </a:r>
            <a:r>
              <a:rPr lang="en-US" sz="1600" dirty="0">
                <a:solidFill>
                  <a:srgbClr val="000000"/>
                </a:solidFill>
                <a:latin typeface="Consolas"/>
              </a:rPr>
              <a:t> </a:t>
            </a:r>
            <a:r>
              <a:rPr lang="en-US" sz="1600" dirty="0" err="1">
                <a:solidFill>
                  <a:srgbClr val="000000"/>
                </a:solidFill>
                <a:latin typeface="Consolas"/>
              </a:rPr>
              <a:t>outputStream</a:t>
            </a:r>
            <a:r>
              <a:rPr lang="en-US" sz="1600" dirty="0">
                <a:solidFill>
                  <a:srgbClr val="000000"/>
                </a:solidFill>
                <a:latin typeface="Consolas"/>
              </a:rPr>
              <a:t> = </a:t>
            </a:r>
            <a:r>
              <a:rPr lang="en-US" sz="1600" b="1" dirty="0">
                <a:solidFill>
                  <a:srgbClr val="7F0055"/>
                </a:solidFill>
                <a:latin typeface="Consolas"/>
              </a:rPr>
              <a:t>new</a:t>
            </a:r>
            <a:r>
              <a:rPr lang="en-US" sz="1600" b="1" dirty="0">
                <a:solidFill>
                  <a:srgbClr val="000000"/>
                </a:solidFill>
                <a:latin typeface="Consolas"/>
              </a:rPr>
              <a:t> </a:t>
            </a:r>
            <a:r>
              <a:rPr lang="en-US" sz="1600" dirty="0" err="1">
                <a:solidFill>
                  <a:srgbClr val="000000"/>
                </a:solidFill>
                <a:latin typeface="Consolas"/>
              </a:rPr>
              <a:t>BufferedWriter</a:t>
            </a:r>
            <a:r>
              <a:rPr lang="en-US" sz="1600" dirty="0">
                <a:solidFill>
                  <a:srgbClr val="000000"/>
                </a:solidFill>
                <a:latin typeface="Consolas"/>
              </a:rPr>
              <a:t>(</a:t>
            </a:r>
            <a:r>
              <a:rPr lang="en-US" sz="1600" b="1" dirty="0">
                <a:solidFill>
                  <a:srgbClr val="7F0055"/>
                </a:solidFill>
                <a:latin typeface="Consolas"/>
              </a:rPr>
              <a:t>new</a:t>
            </a:r>
            <a:r>
              <a:rPr lang="en-US" sz="1600" b="1" dirty="0">
                <a:solidFill>
                  <a:srgbClr val="000000"/>
                </a:solidFill>
                <a:latin typeface="Consolas"/>
              </a:rPr>
              <a:t> </a:t>
            </a:r>
            <a:r>
              <a:rPr lang="bg-BG" sz="1600" b="1" dirty="0" smtClean="0">
                <a:solidFill>
                  <a:srgbClr val="000000"/>
                </a:solidFill>
                <a:latin typeface="Consolas"/>
              </a:rPr>
              <a:t>	</a:t>
            </a:r>
            <a:r>
              <a:rPr lang="en-US" sz="1600" dirty="0" err="1" smtClean="0">
                <a:solidFill>
                  <a:srgbClr val="000000"/>
                </a:solidFill>
                <a:latin typeface="Consolas"/>
              </a:rPr>
              <a:t>OutputStreamWriter</a:t>
            </a:r>
            <a:r>
              <a:rPr lang="en-US" sz="1600" dirty="0" smtClean="0">
                <a:solidFill>
                  <a:srgbClr val="000000"/>
                </a:solidFill>
                <a:latin typeface="Consolas"/>
              </a:rPr>
              <a:t>(</a:t>
            </a:r>
            <a:r>
              <a:rPr lang="en-US" sz="1600" dirty="0" err="1" smtClean="0">
                <a:solidFill>
                  <a:srgbClr val="000000"/>
                </a:solidFill>
                <a:latin typeface="Consolas"/>
              </a:rPr>
              <a:t>httpSocket.getOutputStream</a:t>
            </a:r>
            <a:r>
              <a:rPr lang="en-US" sz="1600" dirty="0">
                <a:solidFill>
                  <a:srgbClr val="000000"/>
                </a:solidFill>
                <a:latin typeface="Consolas"/>
              </a:rPr>
              <a:t>()));</a:t>
            </a:r>
          </a:p>
          <a:p>
            <a:r>
              <a:rPr lang="en-US" sz="1600" dirty="0" err="1">
                <a:solidFill>
                  <a:srgbClr val="000000"/>
                </a:solidFill>
                <a:latin typeface="Consolas"/>
              </a:rPr>
              <a:t>BufferedReader</a:t>
            </a:r>
            <a:r>
              <a:rPr lang="en-US" sz="1600" dirty="0">
                <a:solidFill>
                  <a:srgbClr val="000000"/>
                </a:solidFill>
                <a:latin typeface="Consolas"/>
              </a:rPr>
              <a:t> </a:t>
            </a:r>
            <a:r>
              <a:rPr lang="en-US" sz="1600" dirty="0" err="1">
                <a:solidFill>
                  <a:srgbClr val="000000"/>
                </a:solidFill>
                <a:latin typeface="Consolas"/>
              </a:rPr>
              <a:t>inputStream</a:t>
            </a:r>
            <a:r>
              <a:rPr lang="en-US" sz="1600" dirty="0">
                <a:solidFill>
                  <a:srgbClr val="000000"/>
                </a:solidFill>
                <a:latin typeface="Consolas"/>
              </a:rPr>
              <a:t> = </a:t>
            </a:r>
            <a:r>
              <a:rPr lang="en-US" sz="1600" b="1" dirty="0">
                <a:solidFill>
                  <a:srgbClr val="7F0055"/>
                </a:solidFill>
                <a:latin typeface="Consolas"/>
              </a:rPr>
              <a:t>new</a:t>
            </a:r>
            <a:r>
              <a:rPr lang="en-US" sz="1600" dirty="0">
                <a:solidFill>
                  <a:srgbClr val="000000"/>
                </a:solidFill>
                <a:latin typeface="Consolas"/>
              </a:rPr>
              <a:t> </a:t>
            </a:r>
            <a:r>
              <a:rPr lang="en-US" sz="1600" dirty="0" err="1">
                <a:solidFill>
                  <a:srgbClr val="000000"/>
                </a:solidFill>
                <a:latin typeface="Consolas"/>
              </a:rPr>
              <a:t>BufferedReader</a:t>
            </a:r>
            <a:r>
              <a:rPr lang="en-US" sz="1600" b="1" dirty="0">
                <a:solidFill>
                  <a:srgbClr val="7F0055"/>
                </a:solidFill>
                <a:latin typeface="Consolas"/>
              </a:rPr>
              <a:t>(new </a:t>
            </a:r>
            <a:r>
              <a:rPr lang="bg-BG" sz="1600" b="1" dirty="0">
                <a:solidFill>
                  <a:srgbClr val="7F0055"/>
                </a:solidFill>
                <a:latin typeface="Consolas"/>
              </a:rPr>
              <a:t>	</a:t>
            </a:r>
            <a:r>
              <a:rPr lang="en-US" sz="1600" dirty="0" err="1">
                <a:solidFill>
                  <a:srgbClr val="000000"/>
                </a:solidFill>
                <a:latin typeface="Consolas"/>
              </a:rPr>
              <a:t>InputStreamReader</a:t>
            </a:r>
            <a:r>
              <a:rPr lang="en-US" sz="1600" dirty="0">
                <a:solidFill>
                  <a:srgbClr val="000000"/>
                </a:solidFill>
                <a:latin typeface="Consolas"/>
              </a:rPr>
              <a:t>(</a:t>
            </a:r>
            <a:r>
              <a:rPr lang="en-US" sz="1600" dirty="0" err="1">
                <a:solidFill>
                  <a:srgbClr val="000000"/>
                </a:solidFill>
                <a:latin typeface="Consolas"/>
              </a:rPr>
              <a:t>httpSocket.getInputStream</a:t>
            </a:r>
            <a:r>
              <a:rPr lang="en-US" sz="1600" dirty="0">
                <a:solidFill>
                  <a:srgbClr val="000000"/>
                </a:solidFill>
                <a:latin typeface="Consolas"/>
              </a:rPr>
              <a:t>()));</a:t>
            </a:r>
          </a:p>
          <a:p>
            <a:r>
              <a:rPr lang="ru-RU" sz="1600" dirty="0">
                <a:solidFill>
                  <a:srgbClr val="000000"/>
                </a:solidFill>
                <a:latin typeface="Consolas"/>
              </a:rPr>
              <a:t>    </a:t>
            </a:r>
          </a:p>
          <a:p>
            <a:r>
              <a:rPr lang="ru-RU" sz="1600" dirty="0">
                <a:solidFill>
                  <a:srgbClr val="3F7F5F"/>
                </a:solidFill>
                <a:latin typeface="Consolas"/>
              </a:rPr>
              <a:t>// </a:t>
            </a:r>
            <a:r>
              <a:rPr lang="ru-RU" sz="1600" u="sng" dirty="0">
                <a:solidFill>
                  <a:srgbClr val="3F7F5F"/>
                </a:solidFill>
                <a:latin typeface="Consolas"/>
              </a:rPr>
              <a:t>Композираме </a:t>
            </a:r>
            <a:r>
              <a:rPr lang="bg-BG" sz="1600" u="sng" dirty="0" smtClean="0">
                <a:solidFill>
                  <a:srgbClr val="3F7F5F"/>
                </a:solidFill>
                <a:latin typeface="Consolas"/>
              </a:rPr>
              <a:t>началния ред на </a:t>
            </a:r>
            <a:r>
              <a:rPr lang="en-US" sz="1600" u="sng" dirty="0" smtClean="0">
                <a:solidFill>
                  <a:srgbClr val="3F7F5F"/>
                </a:solidFill>
                <a:latin typeface="Consolas"/>
              </a:rPr>
              <a:t>HEAD </a:t>
            </a:r>
            <a:r>
              <a:rPr lang="ru-RU" sz="1600" u="sng" dirty="0" smtClean="0">
                <a:solidFill>
                  <a:srgbClr val="3F7F5F"/>
                </a:solidFill>
                <a:latin typeface="Consolas"/>
              </a:rPr>
              <a:t>заявката </a:t>
            </a:r>
            <a:endParaRPr lang="ru-RU" sz="1600" u="sng" dirty="0">
              <a:solidFill>
                <a:srgbClr val="3F7F5F"/>
              </a:solidFill>
              <a:latin typeface="Consolas"/>
            </a:endParaRPr>
          </a:p>
          <a:p>
            <a:r>
              <a:rPr lang="en-US" sz="1600" dirty="0" err="1">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"HEAD "</a:t>
            </a:r>
            <a:r>
              <a:rPr lang="en-US" sz="1600" dirty="0">
                <a:solidFill>
                  <a:srgbClr val="000000"/>
                </a:solidFill>
                <a:latin typeface="Consolas"/>
              </a:rPr>
              <a:t> + </a:t>
            </a:r>
            <a:r>
              <a:rPr lang="en-US" sz="1600" dirty="0">
                <a:solidFill>
                  <a:srgbClr val="2A00FF"/>
                </a:solidFill>
                <a:latin typeface="Consolas"/>
              </a:rPr>
              <a:t>"http://en.wikipedia.org/wiki/</a:t>
            </a:r>
            <a:r>
              <a:rPr lang="en-US" sz="1600" dirty="0" err="1">
                <a:solidFill>
                  <a:srgbClr val="2A00FF"/>
                </a:solidFill>
                <a:latin typeface="Consolas"/>
              </a:rPr>
              <a:t>Main_Page</a:t>
            </a:r>
            <a:r>
              <a:rPr lang="en-US" sz="1600" dirty="0">
                <a:solidFill>
                  <a:srgbClr val="2A00FF"/>
                </a:solidFill>
                <a:latin typeface="Consolas"/>
              </a:rPr>
              <a:t>"</a:t>
            </a:r>
            <a:r>
              <a:rPr lang="en-US" sz="1600" dirty="0">
                <a:solidFill>
                  <a:srgbClr val="000000"/>
                </a:solidFill>
                <a:latin typeface="Consolas"/>
              </a:rPr>
              <a:t> + </a:t>
            </a:r>
            <a:r>
              <a:rPr lang="en-US" sz="1600" dirty="0" smtClean="0">
                <a:solidFill>
                  <a:srgbClr val="2A00FF"/>
                </a:solidFill>
                <a:latin typeface="Consolas"/>
              </a:rPr>
              <a:t>“ 	HTTP/1.1\r\n"</a:t>
            </a:r>
            <a:r>
              <a:rPr lang="en-US" sz="1600" dirty="0" smtClean="0">
                <a:solidFill>
                  <a:srgbClr val="000000"/>
                </a:solidFill>
                <a:latin typeface="Consolas"/>
              </a:rPr>
              <a:t>);</a:t>
            </a:r>
          </a:p>
          <a:p>
            <a:r>
              <a:rPr lang="en-US" sz="1600" dirty="0" err="1" smtClean="0">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"\r\n"</a:t>
            </a:r>
            <a:r>
              <a:rPr lang="en-US" sz="1600" dirty="0">
                <a:solidFill>
                  <a:srgbClr val="000000"/>
                </a:solidFill>
                <a:latin typeface="Consolas"/>
              </a:rPr>
              <a:t>);</a:t>
            </a:r>
          </a:p>
          <a:p>
            <a:endParaRPr lang="ru-RU" sz="1600" dirty="0">
              <a:latin typeface="Consolas"/>
            </a:endParaRPr>
          </a:p>
          <a:p>
            <a:r>
              <a:rPr lang="ru-RU" sz="1600" dirty="0" smtClean="0">
                <a:solidFill>
                  <a:srgbClr val="3F7F5F"/>
                </a:solidFill>
                <a:latin typeface="Consolas"/>
              </a:rPr>
              <a:t>// </a:t>
            </a:r>
            <a:r>
              <a:rPr lang="ru-RU" sz="1600" u="sng" dirty="0">
                <a:solidFill>
                  <a:srgbClr val="3F7F5F"/>
                </a:solidFill>
                <a:latin typeface="Consolas"/>
              </a:rPr>
              <a:t>Добяваме хедъри</a:t>
            </a:r>
          </a:p>
          <a:p>
            <a:r>
              <a:rPr lang="en-US" sz="1600" dirty="0" err="1" smtClean="0">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"Host: wikipedia.org\n"</a:t>
            </a:r>
            <a:r>
              <a:rPr lang="en-US" sz="1600" dirty="0">
                <a:solidFill>
                  <a:srgbClr val="000000"/>
                </a:solidFill>
                <a:latin typeface="Consolas"/>
              </a:rPr>
              <a:t>);</a:t>
            </a:r>
          </a:p>
          <a:p>
            <a:r>
              <a:rPr lang="en-US" sz="1600" dirty="0" err="1" smtClean="0">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"User-Agent: My custom HTTP communicator"</a:t>
            </a:r>
            <a:r>
              <a:rPr lang="en-US" sz="1600" dirty="0">
                <a:solidFill>
                  <a:srgbClr val="000000"/>
                </a:solidFill>
                <a:latin typeface="Consolas"/>
              </a:rPr>
              <a:t>);</a:t>
            </a:r>
          </a:p>
          <a:p>
            <a:r>
              <a:rPr lang="en-US" sz="1600" dirty="0" err="1" smtClean="0">
                <a:solidFill>
                  <a:srgbClr val="000000"/>
                </a:solidFill>
                <a:latin typeface="Consolas"/>
              </a:rPr>
              <a:t>outputStream.write</a:t>
            </a:r>
            <a:r>
              <a:rPr lang="en-US" sz="1600" dirty="0">
                <a:solidFill>
                  <a:srgbClr val="000000"/>
                </a:solidFill>
                <a:latin typeface="Consolas"/>
              </a:rPr>
              <a:t>(</a:t>
            </a:r>
            <a:r>
              <a:rPr lang="en-US" sz="1600" dirty="0">
                <a:solidFill>
                  <a:srgbClr val="2A00FF"/>
                </a:solidFill>
                <a:latin typeface="Consolas"/>
              </a:rPr>
              <a:t>"\r\n"</a:t>
            </a:r>
            <a:r>
              <a:rPr lang="en-US" sz="1600" dirty="0">
                <a:solidFill>
                  <a:srgbClr val="000000"/>
                </a:solidFill>
                <a:latin typeface="Consolas"/>
              </a:rPr>
              <a:t>);</a:t>
            </a:r>
          </a:p>
          <a:p>
            <a:endParaRPr lang="en-US" sz="1600" dirty="0" smtClean="0">
              <a:solidFill>
                <a:srgbClr val="3F7F5F"/>
              </a:solidFill>
              <a:latin typeface="Consolas"/>
            </a:endParaRPr>
          </a:p>
          <a:p>
            <a:r>
              <a:rPr lang="ru-RU" sz="1600" dirty="0" smtClean="0">
                <a:solidFill>
                  <a:srgbClr val="3F7F5F"/>
                </a:solidFill>
                <a:latin typeface="Consolas"/>
              </a:rPr>
              <a:t>// </a:t>
            </a:r>
            <a:r>
              <a:rPr lang="ru-RU" sz="1600" u="sng" dirty="0">
                <a:solidFill>
                  <a:srgbClr val="3F7F5F"/>
                </a:solidFill>
                <a:latin typeface="Consolas"/>
              </a:rPr>
              <a:t>Изпращаме заявката</a:t>
            </a:r>
          </a:p>
          <a:p>
            <a:r>
              <a:rPr lang="en-US" sz="1600" dirty="0" err="1" smtClean="0">
                <a:solidFill>
                  <a:srgbClr val="000000"/>
                </a:solidFill>
                <a:latin typeface="Consolas"/>
              </a:rPr>
              <a:t>outputStream.flush</a:t>
            </a:r>
            <a:r>
              <a:rPr lang="en-US" sz="1600" dirty="0">
                <a:solidFill>
                  <a:srgbClr val="000000"/>
                </a:solidFill>
                <a:latin typeface="Consolas"/>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316505" y="1324739"/>
            <a:ext cx="8494713" cy="4873693"/>
          </a:xfrm>
        </p:spPr>
        <p:txBody>
          <a:bodyPr/>
          <a:lstStyle/>
          <a:p>
            <a:r>
              <a:rPr lang="bg-BG" b="1" dirty="0" smtClean="0"/>
              <a:t>Протоколът </a:t>
            </a:r>
            <a:r>
              <a:rPr lang="en-US" b="1" dirty="0" smtClean="0"/>
              <a:t>HTTP</a:t>
            </a:r>
            <a:r>
              <a:rPr lang="bg-BG" b="1" dirty="0" smtClean="0"/>
              <a:t>.</a:t>
            </a:r>
            <a:r>
              <a:rPr lang="en-US" dirty="0" smtClean="0"/>
              <a:t> </a:t>
            </a:r>
          </a:p>
          <a:p>
            <a:pPr lvl="2"/>
            <a:r>
              <a:rPr lang="en-US" dirty="0" smtClean="0"/>
              <a:t>HTTP</a:t>
            </a:r>
            <a:r>
              <a:rPr lang="bg-BG" dirty="0" smtClean="0"/>
              <a:t> Общи сведения</a:t>
            </a:r>
            <a:endParaRPr lang="bg-BG" dirty="0"/>
          </a:p>
          <a:p>
            <a:pPr lvl="4"/>
            <a:r>
              <a:rPr lang="bg-BG" dirty="0" smtClean="0"/>
              <a:t>Характеристики</a:t>
            </a:r>
          </a:p>
          <a:p>
            <a:pPr lvl="4"/>
            <a:r>
              <a:rPr lang="bg-BG" dirty="0" smtClean="0"/>
              <a:t>Съобщения</a:t>
            </a:r>
          </a:p>
          <a:p>
            <a:pPr lvl="4"/>
            <a:r>
              <a:rPr lang="bg-BG" dirty="0" smtClean="0"/>
              <a:t>Ресурси</a:t>
            </a:r>
          </a:p>
          <a:p>
            <a:pPr lvl="2"/>
            <a:r>
              <a:rPr lang="en-US" dirty="0" smtClean="0"/>
              <a:t>HTTP </a:t>
            </a:r>
            <a:r>
              <a:rPr lang="bg-BG" dirty="0" smtClean="0"/>
              <a:t>Заявка</a:t>
            </a:r>
            <a:r>
              <a:rPr lang="en-US" dirty="0" smtClean="0"/>
              <a:t> </a:t>
            </a:r>
            <a:endParaRPr lang="bg-BG" dirty="0" smtClean="0"/>
          </a:p>
          <a:p>
            <a:pPr lvl="2"/>
            <a:r>
              <a:rPr lang="en-US" dirty="0" smtClean="0"/>
              <a:t>HTTP </a:t>
            </a:r>
            <a:r>
              <a:rPr lang="bg-BG" dirty="0" smtClean="0"/>
              <a:t>Отговор</a:t>
            </a:r>
          </a:p>
          <a:p>
            <a:pPr marL="179025" lvl="2" indent="0">
              <a:buNone/>
            </a:pPr>
            <a:endParaRPr lang="en-US" dirty="0" smtClean="0"/>
          </a:p>
          <a:p>
            <a:r>
              <a:rPr lang="bg-BG" b="1" dirty="0" smtClean="0"/>
              <a:t>Механизми </a:t>
            </a:r>
            <a:r>
              <a:rPr lang="bg-BG" b="1" dirty="0"/>
              <a:t>за поддръжка на сесии</a:t>
            </a:r>
            <a:r>
              <a:rPr lang="bg-BG" b="1" dirty="0" smtClean="0"/>
              <a:t>.</a:t>
            </a:r>
            <a:endParaRPr lang="en-US" b="1" dirty="0" smtClean="0"/>
          </a:p>
          <a:p>
            <a:pPr lvl="2">
              <a:spcBef>
                <a:spcPts val="1200"/>
              </a:spcBef>
              <a:buSzPct val="80000"/>
            </a:pPr>
            <a:r>
              <a:rPr lang="en-US" dirty="0"/>
              <a:t>HTTP </a:t>
            </a:r>
            <a:r>
              <a:rPr lang="bg-BG" dirty="0" smtClean="0"/>
              <a:t>Сесия</a:t>
            </a:r>
          </a:p>
          <a:p>
            <a:pPr lvl="2">
              <a:spcBef>
                <a:spcPts val="1200"/>
              </a:spcBef>
              <a:buSzPct val="80000"/>
            </a:pPr>
            <a:r>
              <a:rPr lang="en-US" dirty="0" smtClean="0"/>
              <a:t>Cookies</a:t>
            </a:r>
          </a:p>
          <a:p>
            <a:pPr lvl="2">
              <a:spcBef>
                <a:spcPts val="1200"/>
              </a:spcBef>
              <a:buSzPct val="80000"/>
            </a:pPr>
            <a:r>
              <a:rPr lang="en-US" dirty="0" smtClean="0"/>
              <a:t>Session failover</a:t>
            </a:r>
            <a:endParaRPr lang="bg-BG" dirty="0" smtClean="0"/>
          </a:p>
          <a:p>
            <a:pPr marL="179025" lvl="2" indent="0">
              <a:spcBef>
                <a:spcPts val="1200"/>
              </a:spcBef>
              <a:buSzPct val="80000"/>
              <a:buNone/>
            </a:pPr>
            <a:endParaRPr lang="en-US" dirty="0" smtClean="0"/>
          </a:p>
          <a:p>
            <a:pPr marL="0" lvl="1" indent="0">
              <a:spcBef>
                <a:spcPts val="1200"/>
              </a:spcBef>
              <a:buSzPct val="80000"/>
              <a:buNone/>
            </a:pPr>
            <a:r>
              <a:rPr lang="en-US" b="1" dirty="0"/>
              <a:t>HTTPS</a:t>
            </a:r>
            <a:endParaRPr lang="bg-BG" b="1" dirty="0"/>
          </a:p>
          <a:p>
            <a:endParaRPr lang="bg-BG" b="1" dirty="0" smtClean="0"/>
          </a:p>
          <a:p>
            <a:endParaRPr lang="en-US" b="1" dirty="0"/>
          </a:p>
        </p:txBody>
      </p:sp>
    </p:spTree>
    <p:extLst>
      <p:ext uri="{BB962C8B-B14F-4D97-AF65-F5344CB8AC3E}">
        <p14:creationId xmlns:p14="http://schemas.microsoft.com/office/powerpoint/2010/main" val="4279033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Сесия</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None/>
            </a:pPr>
            <a:r>
              <a:rPr lang="bg-BG" dirty="0" smtClean="0"/>
              <a:t>Сесията е концепция, която позволява да се поддържа връзка (състояние) между 2 или повече </a:t>
            </a:r>
            <a:r>
              <a:rPr lang="en-US" dirty="0" smtClean="0"/>
              <a:t>http requests</a:t>
            </a:r>
            <a:r>
              <a:rPr lang="bg-BG" dirty="0" smtClean="0"/>
              <a:t>,</a:t>
            </a:r>
            <a:r>
              <a:rPr lang="en-US" dirty="0" smtClean="0"/>
              <a:t> </a:t>
            </a:r>
            <a:r>
              <a:rPr lang="bg-BG" dirty="0" smtClean="0"/>
              <a:t>изпратени към даден сървър в </a:t>
            </a:r>
            <a:r>
              <a:rPr lang="en-US" dirty="0" smtClean="0"/>
              <a:t>Internet.</a:t>
            </a:r>
            <a:endParaRPr lang="bg-BG" dirty="0" smtClean="0"/>
          </a:p>
          <a:p>
            <a:pPr marL="88900" lvl="2" indent="0">
              <a:buNone/>
            </a:pPr>
            <a:r>
              <a:rPr lang="bg-BG" dirty="0" smtClean="0"/>
              <a:t>Например, ако пазаруваме </a:t>
            </a:r>
            <a:r>
              <a:rPr lang="en-US" dirty="0" smtClean="0"/>
              <a:t>online </a:t>
            </a:r>
            <a:r>
              <a:rPr lang="bg-BG" dirty="0" smtClean="0"/>
              <a:t>от сайт – какво би се случило с кошницата ни за пазаруване, ако нямаме сесия?</a:t>
            </a:r>
          </a:p>
          <a:p>
            <a:pPr marL="88900" lvl="2" indent="0">
              <a:buNone/>
            </a:pPr>
            <a:endParaRPr lang="en-US" dirty="0" smtClean="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3048000"/>
            <a:ext cx="226695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2953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500" fill="hold"/>
                                        <p:tgtEl>
                                          <p:spTgt spid="1027"/>
                                        </p:tgtEl>
                                        <p:attrNameLst>
                                          <p:attrName>ppt_w</p:attrName>
                                        </p:attrNameLst>
                                      </p:cBhvr>
                                      <p:tavLst>
                                        <p:tav tm="0">
                                          <p:val>
                                            <p:fltVal val="0"/>
                                          </p:val>
                                        </p:tav>
                                        <p:tav tm="100000">
                                          <p:val>
                                            <p:strVal val="#ppt_w"/>
                                          </p:val>
                                        </p:tav>
                                      </p:tavLst>
                                    </p:anim>
                                    <p:anim calcmode="lin" valueType="num">
                                      <p:cBhvr>
                                        <p:cTn id="8" dur="500" fill="hold"/>
                                        <p:tgtEl>
                                          <p:spTgt spid="1027"/>
                                        </p:tgtEl>
                                        <p:attrNameLst>
                                          <p:attrName>ppt_h</p:attrName>
                                        </p:attrNameLst>
                                      </p:cBhvr>
                                      <p:tavLst>
                                        <p:tav tm="0">
                                          <p:val>
                                            <p:fltVal val="0"/>
                                          </p:val>
                                        </p:tav>
                                        <p:tav tm="100000">
                                          <p:val>
                                            <p:strVal val="#ppt_h"/>
                                          </p:val>
                                        </p:tav>
                                      </p:tavLst>
                                    </p:anim>
                                    <p:animEffect transition="in" filter="fade">
                                      <p:cBhvr>
                                        <p:cTn id="9"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Механизми за поддръжка на сесия </a:t>
            </a:r>
            <a:r>
              <a:rPr lang="en-US" dirty="0" smtClean="0"/>
              <a:t>(1)</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lvl="2">
              <a:buFont typeface="Arial" pitchFamily="34" charset="0"/>
              <a:buChar char="•"/>
            </a:pPr>
            <a:r>
              <a:rPr lang="en-US" sz="1800" b="1" dirty="0" smtClean="0"/>
              <a:t>Hidden fields forms</a:t>
            </a:r>
          </a:p>
          <a:p>
            <a:pPr marL="88900" lvl="2" indent="0">
              <a:buNone/>
            </a:pPr>
            <a:endParaRPr lang="bg-BG" dirty="0" smtClean="0"/>
          </a:p>
          <a:p>
            <a:pPr marL="88900" lvl="2" indent="0">
              <a:buNone/>
            </a:pPr>
            <a:r>
              <a:rPr lang="en-US" dirty="0" smtClean="0"/>
              <a:t>HTML </a:t>
            </a:r>
            <a:r>
              <a:rPr lang="bg-BG" dirty="0" smtClean="0"/>
              <a:t>страницата трябва да съдържа скрита </a:t>
            </a:r>
            <a:r>
              <a:rPr lang="en-US" dirty="0" smtClean="0"/>
              <a:t>(hidden)</a:t>
            </a:r>
            <a:r>
              <a:rPr lang="bg-BG" dirty="0" smtClean="0"/>
              <a:t> форма:</a:t>
            </a:r>
          </a:p>
          <a:p>
            <a:pPr marL="88900" lvl="2" indent="0">
              <a:buNone/>
            </a:pPr>
            <a:r>
              <a:rPr lang="en-US" dirty="0"/>
              <a:t>&lt;INPUT TYPE="HIDDEN" NAME</a:t>
            </a:r>
            <a:r>
              <a:rPr lang="en-US" dirty="0" smtClean="0"/>
              <a:t>=“</a:t>
            </a:r>
            <a:r>
              <a:rPr lang="en-US" dirty="0" err="1" smtClean="0"/>
              <a:t>jsessionid</a:t>
            </a:r>
            <a:r>
              <a:rPr lang="en-US" dirty="0" smtClean="0"/>
              <a:t>"</a:t>
            </a:r>
            <a:r>
              <a:rPr lang="en-US" dirty="0"/>
              <a:t> VALUE</a:t>
            </a:r>
            <a:r>
              <a:rPr lang="en-US" dirty="0" smtClean="0"/>
              <a:t>="..."&gt;</a:t>
            </a:r>
            <a:endParaRPr lang="bg-BG" dirty="0" smtClean="0"/>
          </a:p>
          <a:p>
            <a:pPr marL="88900" lvl="2" indent="0">
              <a:buNone/>
            </a:pPr>
            <a:endParaRPr lang="bg-BG" dirty="0" smtClean="0"/>
          </a:p>
          <a:p>
            <a:pPr marL="88900" lvl="2" indent="0">
              <a:buNone/>
            </a:pPr>
            <a:r>
              <a:rPr lang="bg-BG" dirty="0" smtClean="0"/>
              <a:t>Когато формата е </a:t>
            </a:r>
            <a:r>
              <a:rPr lang="en-US" dirty="0" smtClean="0"/>
              <a:t>submit</a:t>
            </a:r>
            <a:r>
              <a:rPr lang="bg-BG" dirty="0" smtClean="0"/>
              <a:t>-</a:t>
            </a:r>
            <a:r>
              <a:rPr lang="bg-BG" dirty="0" err="1" smtClean="0"/>
              <a:t>ната</a:t>
            </a:r>
            <a:r>
              <a:rPr lang="bg-BG" dirty="0" smtClean="0"/>
              <a:t>, специфицираните име и стойност ще бъдат включени в </a:t>
            </a:r>
            <a:r>
              <a:rPr lang="en-US" dirty="0" smtClean="0"/>
              <a:t>GET </a:t>
            </a:r>
            <a:r>
              <a:rPr lang="bg-BG" dirty="0" smtClean="0"/>
              <a:t>или </a:t>
            </a:r>
            <a:r>
              <a:rPr lang="en-US" dirty="0" smtClean="0"/>
              <a:t>POST </a:t>
            </a:r>
            <a:r>
              <a:rPr lang="bg-BG" dirty="0" smtClean="0"/>
              <a:t>параметрите. Но, този механизъм за поддръжка на сесии би работил само в случай, че всички страници са конструирани динамично всеки път. Защо е необходимо да се генерират всеки път? Какво би се объркало?</a:t>
            </a:r>
            <a:endParaRPr lang="en-US" dirty="0" smtClean="0"/>
          </a:p>
        </p:txBody>
      </p:sp>
    </p:spTree>
    <p:extLst>
      <p:ext uri="{BB962C8B-B14F-4D97-AF65-F5344CB8AC3E}">
        <p14:creationId xmlns:p14="http://schemas.microsoft.com/office/powerpoint/2010/main" val="1088538105"/>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Механизми за поддръжка на сесия</a:t>
            </a:r>
            <a:r>
              <a:rPr lang="en-US" dirty="0" smtClean="0"/>
              <a:t> (2)</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lvl="2">
              <a:buFont typeface="Arial" pitchFamily="34" charset="0"/>
              <a:buChar char="•"/>
            </a:pPr>
            <a:r>
              <a:rPr lang="en-US" sz="1800" b="1" dirty="0" smtClean="0"/>
              <a:t>URL Rewriting </a:t>
            </a:r>
            <a:r>
              <a:rPr lang="bg-BG" sz="1800" b="1" dirty="0" smtClean="0"/>
              <a:t>(презаписване)</a:t>
            </a:r>
          </a:p>
          <a:p>
            <a:pPr marL="88900" lvl="2" indent="0">
              <a:buNone/>
            </a:pPr>
            <a:r>
              <a:rPr lang="bg-BG" dirty="0" smtClean="0"/>
              <a:t>Може да добавите в края на всяко </a:t>
            </a:r>
            <a:r>
              <a:rPr lang="en-US" dirty="0" smtClean="0"/>
              <a:t>URL </a:t>
            </a:r>
            <a:r>
              <a:rPr lang="bg-BG" dirty="0" smtClean="0"/>
              <a:t>данни, които да унифицират сесията, за да може сървъра да прочете тези данни и да намери вашата сесия. Това е особено добър начин за поддръжка на сесия, в случай че браузърът, който ползваме, не поддържа </a:t>
            </a:r>
            <a:r>
              <a:rPr lang="en-US" dirty="0" smtClean="0"/>
              <a:t>cookie</a:t>
            </a:r>
            <a:r>
              <a:rPr lang="bg-BG" dirty="0" smtClean="0"/>
              <a:t>-та или просто те са </a:t>
            </a:r>
            <a:r>
              <a:rPr lang="en-US" dirty="0" smtClean="0"/>
              <a:t>disabled</a:t>
            </a:r>
            <a:r>
              <a:rPr lang="bg-BG" dirty="0" smtClean="0"/>
              <a:t>. Но, разбира се, този подход също има своите недостатъци, защото трябва да подсигурим, че всяко </a:t>
            </a:r>
            <a:r>
              <a:rPr lang="en-US" dirty="0" smtClean="0"/>
              <a:t>URL</a:t>
            </a:r>
            <a:r>
              <a:rPr lang="bg-BG" dirty="0" smtClean="0"/>
              <a:t>,</a:t>
            </a:r>
            <a:r>
              <a:rPr lang="en-US" dirty="0" smtClean="0"/>
              <a:t> </a:t>
            </a:r>
            <a:r>
              <a:rPr lang="bg-BG" dirty="0" smtClean="0"/>
              <a:t>което бъде генерирано, ще съдържа правилните данни. Какво би станало ако </a:t>
            </a:r>
            <a:r>
              <a:rPr lang="en-US" dirty="0" smtClean="0"/>
              <a:t>bookmark</a:t>
            </a:r>
            <a:r>
              <a:rPr lang="bg-BG" dirty="0" smtClean="0"/>
              <a:t>-</a:t>
            </a:r>
            <a:r>
              <a:rPr lang="bg-BG" dirty="0" err="1" smtClean="0"/>
              <a:t>нем</a:t>
            </a:r>
            <a:r>
              <a:rPr lang="bg-BG" dirty="0" smtClean="0"/>
              <a:t> някакво </a:t>
            </a:r>
            <a:r>
              <a:rPr lang="en-US" dirty="0" smtClean="0"/>
              <a:t>URL </a:t>
            </a:r>
            <a:r>
              <a:rPr lang="bg-BG" dirty="0" smtClean="0"/>
              <a:t>в такъв случай?</a:t>
            </a:r>
          </a:p>
          <a:p>
            <a:pPr marL="88900" lvl="2" indent="0">
              <a:buNone/>
            </a:pPr>
            <a:endParaRPr lang="en-US" dirty="0" smtClean="0"/>
          </a:p>
          <a:p>
            <a:pPr marL="88900" lvl="2" indent="0">
              <a:buNone/>
            </a:pPr>
            <a:r>
              <a:rPr lang="en-US" b="1" i="1" dirty="0">
                <a:solidFill>
                  <a:srgbClr val="D4652D"/>
                </a:solidFill>
              </a:rPr>
              <a:t>http://&lt;my_java_mighty_site&gt;?</a:t>
            </a:r>
            <a:r>
              <a:rPr lang="en-US" b="1" i="1" dirty="0" smtClean="0">
                <a:solidFill>
                  <a:srgbClr val="D4652D"/>
                </a:solidFill>
              </a:rPr>
              <a:t>jsessionid=I_am_unique_session_identifier</a:t>
            </a:r>
            <a:endParaRPr lang="en-US" b="1" i="1" dirty="0">
              <a:solidFill>
                <a:srgbClr val="D4652D"/>
              </a:solidFill>
            </a:endParaRPr>
          </a:p>
        </p:txBody>
      </p:sp>
    </p:spTree>
    <p:extLst>
      <p:ext uri="{BB962C8B-B14F-4D97-AF65-F5344CB8AC3E}">
        <p14:creationId xmlns:p14="http://schemas.microsoft.com/office/powerpoint/2010/main" val="2017785532"/>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Механизми за поддръжка на сесия</a:t>
            </a:r>
            <a:r>
              <a:rPr lang="en-US" dirty="0" smtClean="0"/>
              <a:t> (3)</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lvl="2">
              <a:buFont typeface="Arial" pitchFamily="34" charset="0"/>
              <a:buChar char="•"/>
            </a:pPr>
            <a:r>
              <a:rPr lang="en-US" sz="1800" b="1" dirty="0" smtClean="0"/>
              <a:t>Cookies (</a:t>
            </a:r>
            <a:r>
              <a:rPr lang="bg-BG" sz="1800" b="1" dirty="0" err="1" smtClean="0"/>
              <a:t>Бисквитки</a:t>
            </a:r>
            <a:r>
              <a:rPr lang="bg-BG" sz="1800" b="1" dirty="0" smtClean="0"/>
              <a:t>)</a:t>
            </a:r>
          </a:p>
          <a:p>
            <a:pPr marL="88900" lvl="2" indent="0">
              <a:buNone/>
            </a:pPr>
            <a:r>
              <a:rPr lang="en-US" dirty="0" smtClean="0"/>
              <a:t>Cookie</a:t>
            </a:r>
            <a:r>
              <a:rPr lang="bg-BG" dirty="0" smtClean="0"/>
              <a:t>-тата са малки текстови файлове генерирани от сървъра и изпратени на клиента в </a:t>
            </a:r>
            <a:r>
              <a:rPr lang="en-US" dirty="0" smtClean="0"/>
              <a:t>header</a:t>
            </a:r>
            <a:r>
              <a:rPr lang="bg-BG" dirty="0" smtClean="0"/>
              <a:t>-</a:t>
            </a:r>
            <a:r>
              <a:rPr lang="bg-BG" dirty="0" err="1" smtClean="0"/>
              <a:t>ите</a:t>
            </a:r>
            <a:r>
              <a:rPr lang="bg-BG" dirty="0" smtClean="0"/>
              <a:t>.</a:t>
            </a:r>
          </a:p>
          <a:p>
            <a:pPr marL="88900" lvl="2" indent="0">
              <a:buNone/>
            </a:pPr>
            <a:endParaRPr lang="bg-BG" dirty="0"/>
          </a:p>
          <a:p>
            <a:pPr marL="88900" lvl="2" indent="0">
              <a:buNone/>
            </a:pPr>
            <a:r>
              <a:rPr lang="bg-BG" dirty="0" smtClean="0"/>
              <a:t>Как работят </a:t>
            </a:r>
            <a:r>
              <a:rPr lang="bg-BG" dirty="0" err="1" smtClean="0"/>
              <a:t>бисквитките</a:t>
            </a:r>
            <a:r>
              <a:rPr lang="bg-BG" dirty="0" smtClean="0"/>
              <a:t> </a:t>
            </a:r>
            <a:r>
              <a:rPr lang="bg-BG" dirty="0" smtClean="0">
                <a:sym typeface="Wingdings" panose="05000000000000000000" pitchFamily="2" charset="2"/>
              </a:rPr>
              <a:t></a:t>
            </a:r>
            <a:endParaRPr lang="bg-BG" dirty="0" smtClean="0"/>
          </a:p>
          <a:p>
            <a:pPr marL="431800" lvl="2" indent="-342900">
              <a:buAutoNum type="arabicPeriod"/>
            </a:pPr>
            <a:r>
              <a:rPr lang="bg-BG" dirty="0" smtClean="0"/>
              <a:t>Клиентът изпраща </a:t>
            </a:r>
            <a:r>
              <a:rPr lang="en-US" dirty="0" smtClean="0"/>
              <a:t>request </a:t>
            </a:r>
            <a:r>
              <a:rPr lang="bg-BG" dirty="0" smtClean="0"/>
              <a:t>към сървъра.</a:t>
            </a:r>
          </a:p>
          <a:p>
            <a:pPr marL="431800" lvl="2" indent="-342900">
              <a:buAutoNum type="arabicPeriod"/>
            </a:pPr>
            <a:endParaRPr lang="bg-BG" dirty="0" smtClean="0"/>
          </a:p>
          <a:p>
            <a:pPr marL="431800" lvl="2" indent="-342900">
              <a:buAutoNum type="arabicPeriod"/>
            </a:pPr>
            <a:r>
              <a:rPr lang="bg-BG" dirty="0" smtClean="0"/>
              <a:t>Сървърът отговоря и в </a:t>
            </a:r>
            <a:r>
              <a:rPr lang="en-US" dirty="0" smtClean="0"/>
              <a:t>header</a:t>
            </a:r>
            <a:r>
              <a:rPr lang="bg-BG" dirty="0" smtClean="0"/>
              <a:t>-ите на </a:t>
            </a:r>
            <a:r>
              <a:rPr lang="en-US" dirty="0" smtClean="0"/>
              <a:t>response</a:t>
            </a:r>
            <a:r>
              <a:rPr lang="bg-BG" dirty="0" smtClean="0"/>
              <a:t>-а праща към клиента </a:t>
            </a:r>
            <a:r>
              <a:rPr lang="en-US" dirty="0" smtClean="0"/>
              <a:t>cookie</a:t>
            </a:r>
            <a:r>
              <a:rPr lang="bg-BG" dirty="0" smtClean="0"/>
              <a:t>-</a:t>
            </a:r>
            <a:r>
              <a:rPr lang="bg-BG" dirty="0" err="1" smtClean="0"/>
              <a:t>тата</a:t>
            </a:r>
            <a:r>
              <a:rPr lang="bg-BG" dirty="0" smtClean="0"/>
              <a:t>, които ще се ползват за проследяване на сесията</a:t>
            </a:r>
            <a:endParaRPr lang="en-US" dirty="0" smtClean="0"/>
          </a:p>
          <a:p>
            <a:pPr marL="88900" lvl="2" indent="0">
              <a:buNone/>
            </a:pPr>
            <a:r>
              <a:rPr lang="bg-BG" dirty="0" smtClean="0"/>
              <a:t>Примерен отговор </a:t>
            </a:r>
            <a:r>
              <a:rPr lang="en-US" dirty="0" smtClean="0"/>
              <a:t>(response) </a:t>
            </a:r>
            <a:r>
              <a:rPr lang="bg-BG" dirty="0" smtClean="0"/>
              <a:t>на </a:t>
            </a:r>
            <a:r>
              <a:rPr lang="en-US" dirty="0" smtClean="0"/>
              <a:t>apache tomcat web container</a:t>
            </a:r>
            <a:r>
              <a:rPr lang="bg-BG" dirty="0" smtClean="0"/>
              <a:t>-а съдържа </a:t>
            </a:r>
            <a:r>
              <a:rPr lang="en-US" dirty="0" smtClean="0"/>
              <a:t>header</a:t>
            </a:r>
            <a:r>
              <a:rPr lang="bg-BG" dirty="0"/>
              <a:t>:</a:t>
            </a:r>
            <a:endParaRPr lang="bg-BG" dirty="0" smtClean="0"/>
          </a:p>
          <a:p>
            <a:pPr marL="431800" lvl="2" indent="-342900">
              <a:buNone/>
            </a:pPr>
            <a:r>
              <a:rPr lang="en-US" dirty="0" smtClean="0">
                <a:solidFill>
                  <a:srgbClr val="D4652D"/>
                </a:solidFill>
              </a:rPr>
              <a:t>Set-Cookie</a:t>
            </a:r>
            <a:r>
              <a:rPr lang="bg-BG" dirty="0" smtClean="0">
                <a:solidFill>
                  <a:srgbClr val="D4652D"/>
                </a:solidFill>
              </a:rPr>
              <a:t>: </a:t>
            </a:r>
            <a:r>
              <a:rPr lang="en-US" dirty="0" smtClean="0">
                <a:solidFill>
                  <a:srgbClr val="D4652D"/>
                </a:solidFill>
              </a:rPr>
              <a:t>JSESSIONID=ACFF1B473DAB71CD27AA16049D61265E; Path=/</a:t>
            </a:r>
            <a:r>
              <a:rPr lang="en-US" dirty="0" err="1" smtClean="0">
                <a:solidFill>
                  <a:srgbClr val="D4652D"/>
                </a:solidFill>
              </a:rPr>
              <a:t>SessionTest</a:t>
            </a:r>
            <a:endParaRPr lang="bg-BG" dirty="0" smtClean="0">
              <a:solidFill>
                <a:srgbClr val="D4652D"/>
              </a:solidFill>
            </a:endParaRPr>
          </a:p>
          <a:p>
            <a:pPr marL="431800" lvl="2" indent="-342900">
              <a:buNone/>
            </a:pPr>
            <a:endParaRPr lang="bg-BG" dirty="0" smtClean="0">
              <a:solidFill>
                <a:srgbClr val="D4652D"/>
              </a:solidFill>
            </a:endParaRPr>
          </a:p>
          <a:p>
            <a:pPr marL="431800" lvl="2" indent="-342900">
              <a:buNone/>
            </a:pPr>
            <a:r>
              <a:rPr lang="bg-BG" dirty="0" smtClean="0">
                <a:solidFill>
                  <a:srgbClr val="FFC000"/>
                </a:solidFill>
              </a:rPr>
              <a:t>3</a:t>
            </a:r>
            <a:r>
              <a:rPr lang="bg-BG" dirty="0" smtClean="0"/>
              <a:t>. Всеки следващ </a:t>
            </a:r>
            <a:r>
              <a:rPr lang="en-US" dirty="0" smtClean="0"/>
              <a:t>request</a:t>
            </a:r>
            <a:r>
              <a:rPr lang="bg-BG" dirty="0" smtClean="0"/>
              <a:t>,</a:t>
            </a:r>
            <a:r>
              <a:rPr lang="en-US" dirty="0" smtClean="0"/>
              <a:t> </a:t>
            </a:r>
            <a:r>
              <a:rPr lang="bg-BG" dirty="0" smtClean="0"/>
              <a:t>изпратен от клиента, трябва да съдържа </a:t>
            </a:r>
            <a:r>
              <a:rPr lang="en-US" dirty="0" smtClean="0"/>
              <a:t>Cookie header</a:t>
            </a:r>
            <a:r>
              <a:rPr lang="bg-BG" dirty="0" smtClean="0"/>
              <a:t>-а, за да може сървърът да намери сесията на клиента</a:t>
            </a:r>
          </a:p>
          <a:p>
            <a:pPr marL="431800" lvl="2" indent="-342900">
              <a:buNone/>
            </a:pPr>
            <a:r>
              <a:rPr lang="en-US" dirty="0" smtClean="0">
                <a:solidFill>
                  <a:srgbClr val="D4652D"/>
                </a:solidFill>
              </a:rPr>
              <a:t>Cookie: JSESSIONID=ACFF1B473DAB71CD27AA16049D61265E</a:t>
            </a:r>
            <a:endParaRPr lang="bg-BG" dirty="0" smtClean="0">
              <a:solidFill>
                <a:srgbClr val="D4652D"/>
              </a:solidFill>
            </a:endParaRPr>
          </a:p>
          <a:p>
            <a:pPr marL="431800" lvl="2" indent="-342900">
              <a:buNone/>
            </a:pPr>
            <a:endParaRPr lang="bg-BG" dirty="0" smtClean="0"/>
          </a:p>
        </p:txBody>
      </p:sp>
    </p:spTree>
    <p:extLst>
      <p:ext uri="{BB962C8B-B14F-4D97-AF65-F5344CB8AC3E}">
        <p14:creationId xmlns:p14="http://schemas.microsoft.com/office/powerpoint/2010/main" val="1986509875"/>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Атрибути на </a:t>
            </a:r>
            <a:r>
              <a:rPr lang="en-US" dirty="0" smtClean="0"/>
              <a:t>cookie</a:t>
            </a:r>
            <a:r>
              <a:rPr lang="bg-BG" dirty="0" smtClean="0"/>
              <a:t>-та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lvl="2">
              <a:buFont typeface="Arial" pitchFamily="34" charset="0"/>
              <a:buChar char="•"/>
            </a:pPr>
            <a:r>
              <a:rPr lang="en-US" dirty="0" smtClean="0"/>
              <a:t>Cookie</a:t>
            </a:r>
            <a:r>
              <a:rPr lang="bg-BG" dirty="0" smtClean="0"/>
              <a:t>-тата са дефинирани в </a:t>
            </a:r>
            <a:r>
              <a:rPr lang="en-US" dirty="0" smtClean="0"/>
              <a:t>RFC 2109.</a:t>
            </a:r>
            <a:endParaRPr lang="bg-BG" dirty="0" smtClean="0"/>
          </a:p>
          <a:p>
            <a:pPr marL="0" lvl="2" indent="0">
              <a:buNone/>
            </a:pPr>
            <a:endParaRPr lang="en-US" dirty="0" smtClean="0"/>
          </a:p>
          <a:p>
            <a:pPr lvl="2">
              <a:spcAft>
                <a:spcPts val="600"/>
              </a:spcAft>
              <a:buFont typeface="Arial" pitchFamily="34" charset="0"/>
              <a:buChar char="•"/>
            </a:pPr>
            <a:r>
              <a:rPr lang="en-US" b="1" dirty="0" smtClean="0"/>
              <a:t>Comment</a:t>
            </a:r>
            <a:r>
              <a:rPr lang="bg-BG" dirty="0" smtClean="0"/>
              <a:t> - обикновено се използва от програмистите, за да обсноват нуждата от ползването на </a:t>
            </a:r>
            <a:r>
              <a:rPr lang="en-US" dirty="0" smtClean="0"/>
              <a:t>cookie</a:t>
            </a:r>
            <a:r>
              <a:rPr lang="bg-BG" dirty="0" smtClean="0"/>
              <a:t>-то.</a:t>
            </a:r>
            <a:endParaRPr lang="en-US" dirty="0" smtClean="0"/>
          </a:p>
          <a:p>
            <a:pPr lvl="2">
              <a:spcAft>
                <a:spcPts val="600"/>
              </a:spcAft>
              <a:buFont typeface="Arial" pitchFamily="34" charset="0"/>
              <a:buChar char="•"/>
            </a:pPr>
            <a:r>
              <a:rPr lang="en-US" b="1" dirty="0" smtClean="0"/>
              <a:t>Domain</a:t>
            </a:r>
            <a:r>
              <a:rPr lang="bg-BG" dirty="0" smtClean="0"/>
              <a:t> – определя домейна, за който </a:t>
            </a:r>
            <a:r>
              <a:rPr lang="en-US" dirty="0" smtClean="0"/>
              <a:t>cookie</a:t>
            </a:r>
            <a:r>
              <a:rPr lang="bg-BG" dirty="0" smtClean="0"/>
              <a:t>-то е валидно и ще бъде изпращано.</a:t>
            </a:r>
            <a:endParaRPr lang="en-US" dirty="0" smtClean="0"/>
          </a:p>
          <a:p>
            <a:pPr lvl="2">
              <a:spcAft>
                <a:spcPts val="600"/>
              </a:spcAft>
              <a:buFont typeface="Arial" pitchFamily="34" charset="0"/>
              <a:buChar char="•"/>
            </a:pPr>
            <a:r>
              <a:rPr lang="en-US" b="1" dirty="0" smtClean="0"/>
              <a:t>Max-age</a:t>
            </a:r>
            <a:r>
              <a:rPr lang="bg-BG" dirty="0" smtClean="0"/>
              <a:t> – задава </a:t>
            </a:r>
            <a:r>
              <a:rPr lang="en-US" dirty="0" smtClean="0"/>
              <a:t>lifetime-a</a:t>
            </a:r>
            <a:r>
              <a:rPr lang="bg-BG" dirty="0" smtClean="0"/>
              <a:t> на </a:t>
            </a:r>
            <a:r>
              <a:rPr lang="en-US" dirty="0" smtClean="0"/>
              <a:t>cookie-</a:t>
            </a:r>
            <a:r>
              <a:rPr lang="bg-BG" dirty="0" smtClean="0"/>
              <a:t>то в секунди. След като изтече валидността на </a:t>
            </a:r>
            <a:r>
              <a:rPr lang="en-US" dirty="0" err="1" smtClean="0"/>
              <a:t>cooki</a:t>
            </a:r>
            <a:r>
              <a:rPr lang="bg-BG" dirty="0" smtClean="0"/>
              <a:t>е-то, клиентът не трябва да го праща повече. </a:t>
            </a:r>
            <a:endParaRPr lang="en-US" dirty="0" smtClean="0"/>
          </a:p>
          <a:p>
            <a:pPr lvl="2">
              <a:spcAft>
                <a:spcPts val="600"/>
              </a:spcAft>
              <a:buFont typeface="Arial" pitchFamily="34" charset="0"/>
              <a:buChar char="•"/>
            </a:pPr>
            <a:r>
              <a:rPr lang="en-US" b="1" dirty="0" smtClean="0"/>
              <a:t>Path</a:t>
            </a:r>
            <a:r>
              <a:rPr lang="bg-BG" dirty="0" smtClean="0"/>
              <a:t> – специфицира </a:t>
            </a:r>
            <a:r>
              <a:rPr lang="en-US" dirty="0" smtClean="0"/>
              <a:t>subset </a:t>
            </a:r>
            <a:r>
              <a:rPr lang="bg-BG" dirty="0" smtClean="0"/>
              <a:t>от </a:t>
            </a:r>
            <a:r>
              <a:rPr lang="en-US" dirty="0" smtClean="0"/>
              <a:t>URL</a:t>
            </a:r>
            <a:r>
              <a:rPr lang="bg-BG" dirty="0" smtClean="0"/>
              <a:t>-та, където </a:t>
            </a:r>
            <a:r>
              <a:rPr lang="en-US" dirty="0" smtClean="0"/>
              <a:t>cookie</a:t>
            </a:r>
            <a:r>
              <a:rPr lang="bg-BG" dirty="0" smtClean="0"/>
              <a:t>-то може да бъда изпращано.</a:t>
            </a:r>
            <a:endParaRPr lang="en-US" dirty="0" smtClean="0"/>
          </a:p>
          <a:p>
            <a:pPr lvl="2">
              <a:spcAft>
                <a:spcPts val="600"/>
              </a:spcAft>
              <a:buFont typeface="Arial" pitchFamily="34" charset="0"/>
              <a:buChar char="•"/>
            </a:pPr>
            <a:r>
              <a:rPr lang="en-US" b="1" dirty="0" smtClean="0"/>
              <a:t>Secure</a:t>
            </a:r>
            <a:r>
              <a:rPr lang="bg-BG" dirty="0" smtClean="0"/>
              <a:t> – този атрибут указва, че </a:t>
            </a:r>
            <a:r>
              <a:rPr lang="en-US" dirty="0" smtClean="0"/>
              <a:t>cookie-</a:t>
            </a:r>
            <a:r>
              <a:rPr lang="bg-BG" dirty="0" smtClean="0"/>
              <a:t>то може да бъде трансферирано само </a:t>
            </a:r>
            <a:r>
              <a:rPr lang="en-US" dirty="0" smtClean="0"/>
              <a:t>https </a:t>
            </a:r>
            <a:r>
              <a:rPr lang="bg-BG" dirty="0" smtClean="0"/>
              <a:t>протокола.</a:t>
            </a:r>
            <a:endParaRPr lang="en-US" dirty="0" smtClean="0"/>
          </a:p>
          <a:p>
            <a:pPr lvl="2">
              <a:spcAft>
                <a:spcPts val="600"/>
              </a:spcAft>
              <a:buFont typeface="Arial" pitchFamily="34" charset="0"/>
              <a:buChar char="•"/>
            </a:pPr>
            <a:r>
              <a:rPr lang="en-US" b="1" dirty="0" err="1" smtClean="0"/>
              <a:t>HttpOnly</a:t>
            </a:r>
            <a:r>
              <a:rPr lang="bg-BG" dirty="0" smtClean="0"/>
              <a:t> – когато този атрибут е добавен, </a:t>
            </a:r>
            <a:r>
              <a:rPr lang="en-US" dirty="0" smtClean="0"/>
              <a:t>cookie</a:t>
            </a:r>
            <a:r>
              <a:rPr lang="bg-BG" dirty="0" smtClean="0"/>
              <a:t>-то не може да бъде четено или променяно от </a:t>
            </a:r>
            <a:r>
              <a:rPr lang="en-US" dirty="0" smtClean="0"/>
              <a:t>java script</a:t>
            </a:r>
          </a:p>
          <a:p>
            <a:pPr lvl="2">
              <a:spcAft>
                <a:spcPts val="600"/>
              </a:spcAft>
              <a:buFont typeface="Arial" pitchFamily="34" charset="0"/>
              <a:buChar char="•"/>
            </a:pPr>
            <a:r>
              <a:rPr lang="en-US" b="1" dirty="0" smtClean="0"/>
              <a:t>Version</a:t>
            </a:r>
            <a:r>
              <a:rPr lang="bg-BG" dirty="0" smtClean="0"/>
              <a:t> – цяло число, което определя на коя версия на </a:t>
            </a:r>
            <a:r>
              <a:rPr lang="en-US" dirty="0" smtClean="0"/>
              <a:t>RFC-</a:t>
            </a:r>
            <a:r>
              <a:rPr lang="bg-BG" dirty="0" smtClean="0"/>
              <a:t>то отговоря </a:t>
            </a:r>
            <a:r>
              <a:rPr lang="en-US" dirty="0" smtClean="0"/>
              <a:t>cookie-</a:t>
            </a:r>
            <a:r>
              <a:rPr lang="bg-BG" dirty="0" smtClean="0"/>
              <a:t>то. </a:t>
            </a:r>
          </a:p>
          <a:p>
            <a:pPr marL="431800" lvl="2" indent="-342900">
              <a:buNone/>
            </a:pPr>
            <a:endParaRPr lang="bg-BG" dirty="0" smtClean="0"/>
          </a:p>
        </p:txBody>
      </p:sp>
    </p:spTree>
    <p:extLst>
      <p:ext uri="{BB962C8B-B14F-4D97-AF65-F5344CB8AC3E}">
        <p14:creationId xmlns:p14="http://schemas.microsoft.com/office/powerpoint/2010/main" val="1791730889"/>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Cookies</a:t>
            </a:r>
            <a:endParaRPr lang="en-US" dirty="0"/>
          </a:p>
        </p:txBody>
      </p:sp>
      <p:sp>
        <p:nvSpPr>
          <p:cNvPr id="4" name="Text Placeholder 2"/>
          <p:cNvSpPr>
            <a:spLocks noGrp="1"/>
          </p:cNvSpPr>
          <p:nvPr>
            <p:ph type="body" sz="quarter" idx="10"/>
          </p:nvPr>
        </p:nvSpPr>
        <p:spPr>
          <a:xfrm>
            <a:off x="343050" y="1547812"/>
            <a:ext cx="8494713" cy="783908"/>
          </a:xfrm>
        </p:spPr>
        <p:txBody>
          <a:bodyPr/>
          <a:lstStyle/>
          <a:p>
            <a:pPr marL="88900" lvl="2" indent="0">
              <a:buNone/>
            </a:pPr>
            <a:r>
              <a:rPr lang="bg-BG" dirty="0" smtClean="0"/>
              <a:t>Къде би се пратило </a:t>
            </a:r>
            <a:r>
              <a:rPr lang="en-US" dirty="0" smtClean="0"/>
              <a:t>cookie</a:t>
            </a:r>
            <a:r>
              <a:rPr lang="bg-BG" dirty="0" smtClean="0"/>
              <a:t> със следните:</a:t>
            </a:r>
          </a:p>
          <a:p>
            <a:pPr marL="88900" lvl="2" indent="0">
              <a:buNone/>
            </a:pPr>
            <a:r>
              <a:rPr lang="en-US" dirty="0" smtClean="0"/>
              <a:t>Domain = myhost.com, Path = /TU</a:t>
            </a:r>
          </a:p>
        </p:txBody>
      </p:sp>
      <p:sp>
        <p:nvSpPr>
          <p:cNvPr id="5" name="Rectangle 4"/>
          <p:cNvSpPr/>
          <p:nvPr/>
        </p:nvSpPr>
        <p:spPr bwMode="gray">
          <a:xfrm>
            <a:off x="386862" y="2101361"/>
            <a:ext cx="3464168" cy="316524"/>
          </a:xfrm>
          <a:prstGeom prst="rect">
            <a:avLst/>
          </a:prstGeom>
          <a:no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TextBox 6"/>
          <p:cNvSpPr txBox="1"/>
          <p:nvPr/>
        </p:nvSpPr>
        <p:spPr>
          <a:xfrm>
            <a:off x="601980" y="3341577"/>
            <a:ext cx="3779520" cy="692497"/>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en-US" sz="1800" i="1" dirty="0"/>
              <a:t>http://myhost.com/TU/Resources</a:t>
            </a:r>
          </a:p>
          <a:p>
            <a:pPr fontAlgn="base">
              <a:spcBef>
                <a:spcPct val="50000"/>
              </a:spcBef>
              <a:spcAft>
                <a:spcPct val="0"/>
              </a:spcAft>
              <a:buClr>
                <a:srgbClr val="F0AB00"/>
              </a:buClr>
              <a:buSzPct val="80000"/>
            </a:pPr>
            <a:endParaRPr lang="en-US" i="1" kern="0" dirty="0" err="1" smtClean="0">
              <a:ea typeface="Arial Unicode MS" pitchFamily="34" charset="-128"/>
              <a:cs typeface="Arial Unicode MS" pitchFamily="34" charset="-128"/>
            </a:endParaRPr>
          </a:p>
        </p:txBody>
      </p:sp>
      <p:sp>
        <p:nvSpPr>
          <p:cNvPr id="8" name="TextBox 7"/>
          <p:cNvSpPr txBox="1"/>
          <p:nvPr/>
        </p:nvSpPr>
        <p:spPr>
          <a:xfrm>
            <a:off x="560070" y="4151768"/>
            <a:ext cx="4453890" cy="276999"/>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en-US" sz="1800" i="1" dirty="0">
                <a:solidFill>
                  <a:srgbClr val="D4652D"/>
                </a:solidFill>
              </a:rPr>
              <a:t>http://</a:t>
            </a:r>
            <a:r>
              <a:rPr lang="en-US" sz="1800" i="1" dirty="0" smtClean="0">
                <a:solidFill>
                  <a:srgbClr val="D4652D"/>
                </a:solidFill>
              </a:rPr>
              <a:t>myhost.com/TUTest/Resources</a:t>
            </a:r>
            <a:endParaRPr lang="en-US" sz="1800" i="1" dirty="0">
              <a:solidFill>
                <a:srgbClr val="D4652D"/>
              </a:solidFill>
            </a:endParaRPr>
          </a:p>
        </p:txBody>
      </p:sp>
    </p:spTree>
    <p:extLst>
      <p:ext uri="{BB962C8B-B14F-4D97-AF65-F5344CB8AC3E}">
        <p14:creationId xmlns:p14="http://schemas.microsoft.com/office/powerpoint/2010/main" val="198650987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Подръжка на сесии в клъстър среда и </a:t>
            </a:r>
            <a:r>
              <a:rPr lang="en-US" dirty="0" smtClean="0"/>
              <a:t>session failover</a:t>
            </a:r>
            <a:endParaRPr lang="en-US" dirty="0"/>
          </a:p>
        </p:txBody>
      </p:sp>
      <p:sp>
        <p:nvSpPr>
          <p:cNvPr id="4" name="Text Placeholder 2"/>
          <p:cNvSpPr>
            <a:spLocks noGrp="1"/>
          </p:cNvSpPr>
          <p:nvPr>
            <p:ph type="body" sz="quarter" idx="10"/>
          </p:nvPr>
        </p:nvSpPr>
        <p:spPr>
          <a:xfrm>
            <a:off x="397240" y="1296337"/>
            <a:ext cx="5516380" cy="1626745"/>
          </a:xfrm>
        </p:spPr>
        <p:txBody>
          <a:bodyPr/>
          <a:lstStyle/>
          <a:p>
            <a:pPr marL="88900" lvl="2" indent="0">
              <a:buNone/>
            </a:pPr>
            <a:r>
              <a:rPr lang="bg-BG" dirty="0" smtClean="0"/>
              <a:t>За да отговорят на нуждите на бизнеса, където хиляди потребители работят с голямо множество от приложения, е необходимо сървърите да гарантират, че клиентските сесии няма да бъдат „изгубени“, в случай че някой от сървърите в </a:t>
            </a:r>
            <a:r>
              <a:rPr lang="bg-BG" dirty="0" err="1" smtClean="0"/>
              <a:t>клъстъра</a:t>
            </a:r>
            <a:r>
              <a:rPr lang="bg-BG" dirty="0" smtClean="0"/>
              <a:t> „падне геройски“, поради някакъв проблем в хардуера или софтуера.</a:t>
            </a:r>
          </a:p>
          <a:p>
            <a:pPr marL="0" lvl="2" indent="0">
              <a:buNone/>
            </a:pPr>
            <a:endParaRPr lang="bg-BG"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5230" y="2874130"/>
            <a:ext cx="2790825" cy="334327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5005" y="1498705"/>
            <a:ext cx="3000375" cy="4610100"/>
          </a:xfrm>
          <a:prstGeom prst="rect">
            <a:avLst/>
          </a:prstGeom>
        </p:spPr>
      </p:pic>
    </p:spTree>
    <p:extLst>
      <p:ext uri="{BB962C8B-B14F-4D97-AF65-F5344CB8AC3E}">
        <p14:creationId xmlns:p14="http://schemas.microsoft.com/office/powerpoint/2010/main" val="1986509875"/>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HTTPS </a:t>
            </a:r>
            <a:r>
              <a:rPr lang="bg-BG" dirty="0" smtClean="0"/>
              <a:t>протокол</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None/>
            </a:pPr>
            <a:endParaRPr lang="en-US" dirty="0" smtClean="0"/>
          </a:p>
          <a:p>
            <a:pPr marL="88900" lvl="2" indent="0">
              <a:buNone/>
            </a:pPr>
            <a:r>
              <a:rPr lang="en-US" dirty="0" smtClean="0"/>
              <a:t>Https</a:t>
            </a:r>
            <a:r>
              <a:rPr lang="bg-BG" dirty="0" smtClean="0"/>
              <a:t>(</a:t>
            </a:r>
            <a:r>
              <a:rPr lang="en-US" dirty="0" err="1" smtClean="0"/>
              <a:t>Hipertext</a:t>
            </a:r>
            <a:r>
              <a:rPr lang="en-US" dirty="0" smtClean="0"/>
              <a:t> Transfer Protocol Secure) </a:t>
            </a:r>
            <a:r>
              <a:rPr lang="bg-BG" dirty="0" smtClean="0"/>
              <a:t>е </a:t>
            </a:r>
            <a:r>
              <a:rPr lang="en-US" dirty="0" smtClean="0"/>
              <a:t>“secure” </a:t>
            </a:r>
            <a:r>
              <a:rPr lang="bg-BG" dirty="0" smtClean="0"/>
              <a:t>вариантът на </a:t>
            </a:r>
            <a:r>
              <a:rPr lang="en-US" dirty="0" smtClean="0"/>
              <a:t>http </a:t>
            </a:r>
            <a:r>
              <a:rPr lang="bg-BG" dirty="0" smtClean="0"/>
              <a:t>протокола. Всички правила за </a:t>
            </a:r>
            <a:r>
              <a:rPr lang="en-US" dirty="0" smtClean="0"/>
              <a:t>http </a:t>
            </a:r>
            <a:r>
              <a:rPr lang="bg-BG" dirty="0" smtClean="0"/>
              <a:t>протокола важат и за </a:t>
            </a:r>
            <a:r>
              <a:rPr lang="en-US" dirty="0" smtClean="0"/>
              <a:t>https </a:t>
            </a:r>
            <a:r>
              <a:rPr lang="bg-BG" dirty="0" smtClean="0"/>
              <a:t>протокола, със съществената разлика, че се ползва </a:t>
            </a:r>
            <a:r>
              <a:rPr lang="en-US" dirty="0" smtClean="0"/>
              <a:t> </a:t>
            </a:r>
            <a:r>
              <a:rPr lang="bg-BG" dirty="0" smtClean="0"/>
              <a:t>върху </a:t>
            </a:r>
            <a:r>
              <a:rPr lang="en-US" dirty="0" smtClean="0"/>
              <a:t>TLS/SSL </a:t>
            </a:r>
            <a:r>
              <a:rPr lang="bg-BG" dirty="0" smtClean="0"/>
              <a:t>протокола. Това позволява данните да бъдат трансферирани по мрежата криптирани.</a:t>
            </a:r>
            <a:endParaRPr lang="en-US" dirty="0" smtClean="0"/>
          </a:p>
          <a:p>
            <a:pPr marL="88900" lvl="2" indent="0">
              <a:buNone/>
            </a:pPr>
            <a:endParaRPr lang="en-US" dirty="0" smtClean="0"/>
          </a:p>
          <a:p>
            <a:pPr marL="88900" lvl="2" indent="0">
              <a:buNone/>
            </a:pPr>
            <a:r>
              <a:rPr lang="en-US" dirty="0" smtClean="0"/>
              <a:t>Https </a:t>
            </a:r>
            <a:r>
              <a:rPr lang="bg-BG" dirty="0" smtClean="0"/>
              <a:t>протоколът е особено широко използван от сайтовете на банки, </a:t>
            </a:r>
            <a:r>
              <a:rPr lang="en-US" dirty="0" smtClean="0"/>
              <a:t>online </a:t>
            </a:r>
            <a:r>
              <a:rPr lang="bg-BG" dirty="0" smtClean="0"/>
              <a:t>магазини и т.н.</a:t>
            </a:r>
            <a:r>
              <a:rPr lang="en-US" dirty="0" smtClean="0"/>
              <a:t> </a:t>
            </a:r>
            <a:r>
              <a:rPr lang="bg-BG" dirty="0" smtClean="0"/>
              <a:t>Когато клиентът (браузърът) осъществи връзка с даден сайт по </a:t>
            </a:r>
            <a:r>
              <a:rPr lang="en-US" dirty="0" smtClean="0"/>
              <a:t>https, </a:t>
            </a:r>
            <a:r>
              <a:rPr lang="bg-BG" dirty="0" smtClean="0"/>
              <a:t>сайтът криптира връзката с дигитален сертификат, който е издаден от сайта. Типичен премер за такъв сертификат е </a:t>
            </a:r>
            <a:r>
              <a:rPr lang="en-US" dirty="0" smtClean="0"/>
              <a:t>online </a:t>
            </a:r>
            <a:r>
              <a:rPr lang="bg-BG" dirty="0" smtClean="0"/>
              <a:t>банкирането, при което банката издава сертификат, който потребителите трябва да инсталират в техните браузъри.</a:t>
            </a:r>
          </a:p>
          <a:p>
            <a:pPr marL="431800" lvl="2" indent="-342900">
              <a:buNone/>
            </a:pPr>
            <a:endParaRPr lang="bg-BG" dirty="0" smtClean="0"/>
          </a:p>
        </p:txBody>
      </p:sp>
    </p:spTree>
    <p:extLst>
      <p:ext uri="{BB962C8B-B14F-4D97-AF65-F5344CB8AC3E}">
        <p14:creationId xmlns:p14="http://schemas.microsoft.com/office/powerpoint/2010/main" val="3315548214"/>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протича комуникацията по </a:t>
            </a:r>
            <a:r>
              <a:rPr lang="en-US" dirty="0" smtClean="0"/>
              <a:t>HTTPS </a:t>
            </a:r>
            <a:r>
              <a:rPr lang="bg-BG" dirty="0" smtClean="0"/>
              <a:t>протокола</a:t>
            </a:r>
            <a:endParaRPr lang="en-US" dirty="0"/>
          </a:p>
        </p:txBody>
      </p:sp>
      <p:sp>
        <p:nvSpPr>
          <p:cNvPr id="5" name="TextBox 4"/>
          <p:cNvSpPr txBox="1"/>
          <p:nvPr/>
        </p:nvSpPr>
        <p:spPr>
          <a:xfrm>
            <a:off x="358140" y="1280160"/>
            <a:ext cx="4107180" cy="4093428"/>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bg-BG" dirty="0" smtClean="0"/>
              <a:t>  Клиентът </a:t>
            </a:r>
            <a:r>
              <a:rPr lang="bg-BG" dirty="0"/>
              <a:t>изпраща съобщение </a:t>
            </a:r>
            <a:r>
              <a:rPr lang="en-US" dirty="0" err="1" smtClean="0"/>
              <a:t>ClientHello</a:t>
            </a:r>
            <a:endParaRPr lang="bg-BG" dirty="0" smtClean="0"/>
          </a:p>
          <a:p>
            <a:pPr marL="88900" lvl="2">
              <a:buNone/>
            </a:pPr>
            <a:endParaRPr lang="bg-BG" dirty="0" smtClean="0"/>
          </a:p>
          <a:p>
            <a:pPr marL="88900" lvl="2">
              <a:buNone/>
            </a:pPr>
            <a:r>
              <a:rPr lang="bg-BG" dirty="0" smtClean="0"/>
              <a:t>Клиентът </a:t>
            </a:r>
            <a:r>
              <a:rPr lang="bg-BG" dirty="0"/>
              <a:t>отговаря с </a:t>
            </a:r>
            <a:r>
              <a:rPr lang="en-US" dirty="0"/>
              <a:t>Certificate </a:t>
            </a:r>
            <a:r>
              <a:rPr lang="bg-BG" dirty="0"/>
              <a:t>съобщение, което съдържа клиентския сертификат и сървърът го проверява</a:t>
            </a:r>
            <a:r>
              <a:rPr lang="bg-BG" dirty="0" smtClean="0"/>
              <a:t>.</a:t>
            </a:r>
          </a:p>
          <a:p>
            <a:pPr marL="88900" lvl="2">
              <a:buNone/>
            </a:pPr>
            <a:endParaRPr lang="bg-BG" dirty="0" smtClean="0"/>
          </a:p>
          <a:p>
            <a:pPr marL="88900" lvl="2">
              <a:buNone/>
            </a:pPr>
            <a:endParaRPr lang="bg-BG" dirty="0"/>
          </a:p>
          <a:p>
            <a:pPr marL="88900" lvl="2">
              <a:buNone/>
            </a:pPr>
            <a:r>
              <a:rPr lang="bg-BG" dirty="0" smtClean="0"/>
              <a:t>Клиентът </a:t>
            </a:r>
            <a:r>
              <a:rPr lang="bg-BG" dirty="0"/>
              <a:t>изпраща </a:t>
            </a:r>
            <a:r>
              <a:rPr lang="en-US" dirty="0" err="1"/>
              <a:t>ClientKeyExchange</a:t>
            </a:r>
            <a:r>
              <a:rPr lang="en-US" dirty="0"/>
              <a:t> </a:t>
            </a:r>
            <a:r>
              <a:rPr lang="bg-BG" dirty="0"/>
              <a:t>съобщение, което може да съдържа публичния ключ (</a:t>
            </a:r>
            <a:r>
              <a:rPr lang="en-US" dirty="0"/>
              <a:t>key) </a:t>
            </a:r>
            <a:r>
              <a:rPr lang="bg-BG" dirty="0"/>
              <a:t>на клиентския сертификат или може съобщението да е празно</a:t>
            </a:r>
            <a:r>
              <a:rPr lang="bg-BG" dirty="0" smtClean="0"/>
              <a:t>.</a:t>
            </a:r>
          </a:p>
          <a:p>
            <a:pPr marL="88900" lvl="2">
              <a:buNone/>
            </a:pPr>
            <a:endParaRPr lang="bg-BG" dirty="0" smtClean="0"/>
          </a:p>
          <a:p>
            <a:pPr marL="88900" lvl="2">
              <a:buNone/>
            </a:pPr>
            <a:r>
              <a:rPr lang="bg-BG" dirty="0" smtClean="0"/>
              <a:t>Клиентът </a:t>
            </a:r>
            <a:r>
              <a:rPr lang="bg-BG" dirty="0"/>
              <a:t>изпраща </a:t>
            </a:r>
            <a:r>
              <a:rPr lang="en-US" dirty="0" err="1"/>
              <a:t>CertificateVerify</a:t>
            </a:r>
            <a:r>
              <a:rPr lang="en-US" dirty="0"/>
              <a:t> </a:t>
            </a:r>
            <a:r>
              <a:rPr lang="bg-BG" dirty="0"/>
              <a:t>съобщение, което съдържа </a:t>
            </a:r>
            <a:r>
              <a:rPr lang="en-US" dirty="0"/>
              <a:t>private key</a:t>
            </a:r>
            <a:r>
              <a:rPr lang="bg-BG" dirty="0"/>
              <a:t>-а на сертификата, за да може сървърът да е сигурен, че клиентът разполага и с двата </a:t>
            </a:r>
            <a:r>
              <a:rPr lang="en-US" dirty="0"/>
              <a:t>key-a</a:t>
            </a:r>
            <a:r>
              <a:rPr lang="en-US" dirty="0" smtClean="0"/>
              <a:t>.</a:t>
            </a:r>
            <a:endParaRPr lang="bg-BG" dirty="0" smtClean="0"/>
          </a:p>
          <a:p>
            <a:pPr marL="88900" lvl="2">
              <a:buNone/>
            </a:pPr>
            <a:endParaRPr lang="en-US" dirty="0"/>
          </a:p>
          <a:p>
            <a:pPr marL="88900" lvl="2">
              <a:buNone/>
            </a:pPr>
            <a:r>
              <a:rPr lang="bg-BG" dirty="0" err="1"/>
              <a:t>Клиентаът</a:t>
            </a:r>
            <a:r>
              <a:rPr lang="bg-BG" dirty="0"/>
              <a:t> изпраща </a:t>
            </a:r>
            <a:r>
              <a:rPr lang="en-US" dirty="0" err="1"/>
              <a:t>ChangeChiperSpec</a:t>
            </a:r>
            <a:r>
              <a:rPr lang="en-US" dirty="0"/>
              <a:t> </a:t>
            </a:r>
            <a:r>
              <a:rPr lang="bg-BG" dirty="0"/>
              <a:t>съобщение, последвано от </a:t>
            </a:r>
            <a:r>
              <a:rPr lang="en-US" dirty="0"/>
              <a:t>Finished </a:t>
            </a:r>
            <a:r>
              <a:rPr lang="bg-BG" dirty="0"/>
              <a:t>съобщение</a:t>
            </a:r>
            <a:r>
              <a:rPr lang="bg-BG" dirty="0" smtClean="0"/>
              <a:t>.</a:t>
            </a:r>
            <a:endParaRPr lang="bg-BG" dirty="0"/>
          </a:p>
        </p:txBody>
      </p:sp>
      <p:sp>
        <p:nvSpPr>
          <p:cNvPr id="6" name="TextBox 5"/>
          <p:cNvSpPr txBox="1"/>
          <p:nvPr/>
        </p:nvSpPr>
        <p:spPr>
          <a:xfrm>
            <a:off x="5036820" y="1287780"/>
            <a:ext cx="3756660" cy="4308872"/>
          </a:xfrm>
          <a:prstGeom prst="rect">
            <a:avLst/>
          </a:prstGeom>
          <a:noFill/>
        </p:spPr>
        <p:txBody>
          <a:bodyPr wrap="square" lIns="0" tIns="0" rIns="0" bIns="0" rtlCol="0">
            <a:spAutoFit/>
          </a:bodyPr>
          <a:lstStyle/>
          <a:p>
            <a:pPr marL="88900" lvl="2">
              <a:buNone/>
            </a:pPr>
            <a:r>
              <a:rPr lang="bg-BG" dirty="0"/>
              <a:t>Сървърът отговаря с </a:t>
            </a:r>
            <a:r>
              <a:rPr lang="en-US" dirty="0" err="1"/>
              <a:t>ServerHello</a:t>
            </a:r>
            <a:r>
              <a:rPr lang="en-US" dirty="0"/>
              <a:t> </a:t>
            </a:r>
            <a:r>
              <a:rPr lang="bg-BG" dirty="0" smtClean="0"/>
              <a:t>съобщение</a:t>
            </a:r>
          </a:p>
          <a:p>
            <a:pPr marL="88900" lvl="2">
              <a:buNone/>
            </a:pPr>
            <a:endParaRPr lang="bg-BG" dirty="0"/>
          </a:p>
          <a:p>
            <a:pPr marL="88900" lvl="2">
              <a:buNone/>
            </a:pPr>
            <a:r>
              <a:rPr lang="bg-BG" dirty="0"/>
              <a:t>Сървърът може да прати съобщение </a:t>
            </a:r>
            <a:r>
              <a:rPr lang="en-US" dirty="0"/>
              <a:t>Certificates</a:t>
            </a:r>
            <a:r>
              <a:rPr lang="bg-BG" dirty="0"/>
              <a:t>,</a:t>
            </a:r>
            <a:r>
              <a:rPr lang="en-US" dirty="0"/>
              <a:t> </a:t>
            </a:r>
            <a:r>
              <a:rPr lang="bg-BG" dirty="0"/>
              <a:t>при което праща своя сертификат към клиента. След което клиентът ще провери дали </a:t>
            </a:r>
            <a:r>
              <a:rPr lang="bg-BG" dirty="0" err="1"/>
              <a:t>сървърският</a:t>
            </a:r>
            <a:r>
              <a:rPr lang="bg-BG" dirty="0"/>
              <a:t> сертификат е доверен </a:t>
            </a:r>
            <a:r>
              <a:rPr lang="en-US" dirty="0"/>
              <a:t>(trusted</a:t>
            </a:r>
            <a:r>
              <a:rPr lang="en-US" dirty="0" smtClean="0"/>
              <a:t>).</a:t>
            </a:r>
            <a:endParaRPr lang="bg-BG" dirty="0" smtClean="0"/>
          </a:p>
          <a:p>
            <a:pPr marL="88900" lvl="2">
              <a:buNone/>
            </a:pPr>
            <a:endParaRPr lang="bg-BG" dirty="0" smtClean="0"/>
          </a:p>
          <a:p>
            <a:pPr marL="88900" lvl="2">
              <a:buNone/>
            </a:pPr>
            <a:endParaRPr lang="bg-BG" dirty="0"/>
          </a:p>
          <a:p>
            <a:pPr marL="88900" lvl="2">
              <a:buNone/>
            </a:pPr>
            <a:r>
              <a:rPr lang="bg-BG" dirty="0"/>
              <a:t>Сървърът изпраща</a:t>
            </a:r>
            <a:r>
              <a:rPr lang="en-US" dirty="0"/>
              <a:t> </a:t>
            </a:r>
            <a:r>
              <a:rPr lang="en-US" dirty="0" err="1"/>
              <a:t>CertificateRequest</a:t>
            </a:r>
            <a:r>
              <a:rPr lang="en-US" dirty="0"/>
              <a:t> </a:t>
            </a:r>
            <a:r>
              <a:rPr lang="bg-BG" dirty="0"/>
              <a:t>съобщение, с което изисква от клиента да изпрати клиентския сертификат (от примера с </a:t>
            </a:r>
            <a:r>
              <a:rPr lang="en-US" dirty="0"/>
              <a:t>online</a:t>
            </a:r>
            <a:r>
              <a:rPr lang="bg-BG" dirty="0"/>
              <a:t> банкирането – това е сертификатът, който банката ни е издала и ние сме инсталирали в нашия браузър</a:t>
            </a:r>
            <a:r>
              <a:rPr lang="bg-BG" dirty="0" smtClean="0"/>
              <a:t>).</a:t>
            </a:r>
          </a:p>
          <a:p>
            <a:pPr marL="88900" lvl="2">
              <a:buNone/>
            </a:pPr>
            <a:endParaRPr lang="bg-BG" dirty="0" smtClean="0"/>
          </a:p>
          <a:p>
            <a:pPr marL="88900" lvl="2">
              <a:buNone/>
            </a:pPr>
            <a:r>
              <a:rPr lang="bg-BG" dirty="0"/>
              <a:t>Сървърът отговаря със същите две съобщения, след което се осъществява </a:t>
            </a:r>
            <a:r>
              <a:rPr lang="en-US" dirty="0"/>
              <a:t>secure </a:t>
            </a:r>
            <a:r>
              <a:rPr lang="bg-BG" dirty="0"/>
              <a:t>връзка</a:t>
            </a:r>
            <a:r>
              <a:rPr lang="bg-BG" dirty="0" smtClean="0"/>
              <a:t>.</a:t>
            </a:r>
            <a:endParaRPr lang="bg-BG" dirty="0"/>
          </a:p>
        </p:txBody>
      </p:sp>
      <p:cxnSp>
        <p:nvCxnSpPr>
          <p:cNvPr id="8" name="Straight Arrow Connector 7"/>
          <p:cNvCxnSpPr/>
          <p:nvPr/>
        </p:nvCxnSpPr>
        <p:spPr>
          <a:xfrm flipV="1">
            <a:off x="4019550" y="1457206"/>
            <a:ext cx="990600" cy="1524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431280" y="1676400"/>
            <a:ext cx="7620" cy="27432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6438900" y="3113514"/>
            <a:ext cx="7620" cy="27432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6" idx="1"/>
          </p:cNvCxnSpPr>
          <p:nvPr/>
        </p:nvCxnSpPr>
        <p:spPr>
          <a:xfrm flipH="1" flipV="1">
            <a:off x="3992880" y="2026920"/>
            <a:ext cx="1043940" cy="1415296"/>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2103120" y="2423160"/>
            <a:ext cx="7620" cy="32004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3147060" y="4587240"/>
            <a:ext cx="7620" cy="32004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2827020" y="3524250"/>
            <a:ext cx="7620" cy="32004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373880" y="5052060"/>
            <a:ext cx="662940" cy="0"/>
          </a:xfrm>
          <a:prstGeom prst="straightConnector1">
            <a:avLst/>
          </a:prstGeom>
          <a:ln w="28575">
            <a:solidFill>
              <a:srgbClr val="D4652D"/>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373880" y="1287780"/>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1</a:t>
            </a:r>
            <a:endParaRPr lang="en-US" sz="1200" kern="0" dirty="0" err="1" smtClean="0">
              <a:solidFill>
                <a:srgbClr val="D4652D"/>
              </a:solidFill>
              <a:ea typeface="Arial Unicode MS" pitchFamily="34" charset="-128"/>
              <a:cs typeface="Arial Unicode MS" pitchFamily="34" charset="-128"/>
            </a:endParaRPr>
          </a:p>
        </p:txBody>
      </p:sp>
      <p:sp>
        <p:nvSpPr>
          <p:cNvPr id="26" name="TextBox 25"/>
          <p:cNvSpPr txBox="1"/>
          <p:nvPr/>
        </p:nvSpPr>
        <p:spPr>
          <a:xfrm>
            <a:off x="6513195" y="1676400"/>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2</a:t>
            </a:r>
            <a:endParaRPr lang="en-US" sz="1200" kern="0" dirty="0" err="1" smtClean="0">
              <a:solidFill>
                <a:srgbClr val="D4652D"/>
              </a:solidFill>
              <a:ea typeface="Arial Unicode MS" pitchFamily="34" charset="-128"/>
              <a:cs typeface="Arial Unicode MS" pitchFamily="34" charset="-128"/>
            </a:endParaRPr>
          </a:p>
        </p:txBody>
      </p:sp>
      <p:sp>
        <p:nvSpPr>
          <p:cNvPr id="27" name="TextBox 26"/>
          <p:cNvSpPr txBox="1"/>
          <p:nvPr/>
        </p:nvSpPr>
        <p:spPr>
          <a:xfrm>
            <a:off x="6530340" y="3128754"/>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3</a:t>
            </a:r>
            <a:endParaRPr lang="en-US" sz="1200" kern="0" dirty="0" err="1" smtClean="0">
              <a:solidFill>
                <a:srgbClr val="D4652D"/>
              </a:solidFill>
              <a:ea typeface="Arial Unicode MS" pitchFamily="34" charset="-128"/>
              <a:cs typeface="Arial Unicode MS" pitchFamily="34" charset="-128"/>
            </a:endParaRPr>
          </a:p>
        </p:txBody>
      </p:sp>
      <p:sp>
        <p:nvSpPr>
          <p:cNvPr id="28" name="TextBox 27"/>
          <p:cNvSpPr txBox="1"/>
          <p:nvPr/>
        </p:nvSpPr>
        <p:spPr>
          <a:xfrm>
            <a:off x="4560570" y="2558534"/>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4</a:t>
            </a:r>
            <a:endParaRPr lang="en-US" sz="1200" kern="0" dirty="0" err="1" smtClean="0">
              <a:solidFill>
                <a:srgbClr val="D4652D"/>
              </a:solidFill>
              <a:ea typeface="Arial Unicode MS" pitchFamily="34" charset="-128"/>
              <a:cs typeface="Arial Unicode MS" pitchFamily="34" charset="-128"/>
            </a:endParaRPr>
          </a:p>
        </p:txBody>
      </p:sp>
      <p:sp>
        <p:nvSpPr>
          <p:cNvPr id="29" name="TextBox 28"/>
          <p:cNvSpPr txBox="1"/>
          <p:nvPr/>
        </p:nvSpPr>
        <p:spPr>
          <a:xfrm>
            <a:off x="2202180" y="2466201"/>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5</a:t>
            </a:r>
            <a:endParaRPr lang="en-US" sz="1200" kern="0" dirty="0" err="1" smtClean="0">
              <a:solidFill>
                <a:srgbClr val="D4652D"/>
              </a:solidFill>
              <a:ea typeface="Arial Unicode MS" pitchFamily="34" charset="-128"/>
              <a:cs typeface="Arial Unicode MS" pitchFamily="34" charset="-128"/>
            </a:endParaRPr>
          </a:p>
        </p:txBody>
      </p:sp>
      <p:sp>
        <p:nvSpPr>
          <p:cNvPr id="30" name="TextBox 29"/>
          <p:cNvSpPr txBox="1"/>
          <p:nvPr/>
        </p:nvSpPr>
        <p:spPr>
          <a:xfrm>
            <a:off x="2941320" y="3591937"/>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6</a:t>
            </a:r>
            <a:endParaRPr lang="en-US" sz="1200" kern="0" dirty="0" err="1" smtClean="0">
              <a:solidFill>
                <a:srgbClr val="D4652D"/>
              </a:solidFill>
              <a:ea typeface="Arial Unicode MS" pitchFamily="34" charset="-128"/>
              <a:cs typeface="Arial Unicode MS" pitchFamily="34" charset="-128"/>
            </a:endParaRPr>
          </a:p>
        </p:txBody>
      </p:sp>
      <p:sp>
        <p:nvSpPr>
          <p:cNvPr id="31" name="TextBox 30"/>
          <p:cNvSpPr txBox="1"/>
          <p:nvPr/>
        </p:nvSpPr>
        <p:spPr>
          <a:xfrm>
            <a:off x="3253740" y="4654927"/>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7</a:t>
            </a:r>
            <a:endParaRPr lang="en-US" sz="1200" kern="0" dirty="0" err="1" smtClean="0">
              <a:solidFill>
                <a:srgbClr val="D4652D"/>
              </a:solidFill>
              <a:ea typeface="Arial Unicode MS" pitchFamily="34" charset="-128"/>
              <a:cs typeface="Arial Unicode MS" pitchFamily="34" charset="-128"/>
            </a:endParaRPr>
          </a:p>
        </p:txBody>
      </p:sp>
      <p:sp>
        <p:nvSpPr>
          <p:cNvPr id="32" name="TextBox 31"/>
          <p:cNvSpPr txBox="1"/>
          <p:nvPr/>
        </p:nvSpPr>
        <p:spPr>
          <a:xfrm>
            <a:off x="4596765" y="4814947"/>
            <a:ext cx="140970"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200" kern="0" dirty="0" smtClean="0">
                <a:solidFill>
                  <a:srgbClr val="D4652D"/>
                </a:solidFill>
                <a:ea typeface="Arial Unicode MS" pitchFamily="34" charset="-128"/>
                <a:cs typeface="Arial Unicode MS" pitchFamily="34" charset="-128"/>
              </a:rPr>
              <a:t>8</a:t>
            </a:r>
          </a:p>
        </p:txBody>
      </p:sp>
    </p:spTree>
    <p:extLst>
      <p:ext uri="{BB962C8B-B14F-4D97-AF65-F5344CB8AC3E}">
        <p14:creationId xmlns:p14="http://schemas.microsoft.com/office/powerpoint/2010/main" val="1067973522"/>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p:txBody>
          <a:bodyPr/>
          <a:lstStyle/>
          <a:p>
            <a:r>
              <a:rPr lang="bg-BG" dirty="0" smtClean="0"/>
              <a:t>За контакти</a:t>
            </a:r>
            <a:r>
              <a:rPr lang="en-US" dirty="0" smtClean="0"/>
              <a:t>:</a:t>
            </a:r>
          </a:p>
          <a:p>
            <a:endParaRPr lang="en-US" dirty="0" smtClean="0"/>
          </a:p>
          <a:p>
            <a:r>
              <a:rPr lang="en-US" b="1" dirty="0" smtClean="0">
                <a:hlinkClick r:id="rId3"/>
              </a:rPr>
              <a:t>vasil.vasilev@sap.com</a:t>
            </a:r>
            <a:r>
              <a:rPr lang="en-US" b="1" dirty="0" smtClean="0"/>
              <a:t> (</a:t>
            </a:r>
            <a:r>
              <a:rPr lang="bg-BG" b="1" dirty="0" smtClean="0"/>
              <a:t>лектор)</a:t>
            </a:r>
            <a:endParaRPr lang="en-US" b="1" dirty="0"/>
          </a:p>
          <a:p>
            <a:r>
              <a:rPr lang="en-US" b="1" dirty="0" smtClean="0">
                <a:hlinkClick r:id="rId4"/>
              </a:rPr>
              <a:t>nikolay.samardzhiev@sap.com</a:t>
            </a:r>
            <a:r>
              <a:rPr lang="bg-BG" b="1" dirty="0" smtClean="0"/>
              <a:t> </a:t>
            </a:r>
            <a:endParaRPr lang="en-US" b="1" dirty="0" smtClean="0"/>
          </a:p>
          <a:p>
            <a:r>
              <a:rPr lang="en-US" b="1" dirty="0" smtClean="0">
                <a:hlinkClick r:id="rId5"/>
              </a:rPr>
              <a:t>radoslav.smilyanov@sap.com</a:t>
            </a:r>
            <a:r>
              <a:rPr lang="bg-BG" b="1" dirty="0" smtClean="0"/>
              <a:t> </a:t>
            </a:r>
            <a:endParaRPr lang="en-US" b="1" dirty="0" smtClean="0"/>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Що е протокол?</a:t>
            </a:r>
            <a:endParaRPr lang="en-US" dirty="0"/>
          </a:p>
        </p:txBody>
      </p:sp>
      <p:sp>
        <p:nvSpPr>
          <p:cNvPr id="3" name="Text Placeholder 2"/>
          <p:cNvSpPr>
            <a:spLocks noGrp="1"/>
          </p:cNvSpPr>
          <p:nvPr>
            <p:ph type="body" sz="quarter" idx="10"/>
          </p:nvPr>
        </p:nvSpPr>
        <p:spPr>
          <a:xfrm>
            <a:off x="324000" y="1421027"/>
            <a:ext cx="8239232" cy="4151870"/>
          </a:xfrm>
        </p:spPr>
        <p:txBody>
          <a:bodyPr/>
          <a:lstStyle/>
          <a:p>
            <a:pPr lvl="0"/>
            <a:r>
              <a:rPr lang="bg-BG" sz="1600" dirty="0" smtClean="0"/>
              <a:t>„</a:t>
            </a:r>
            <a:r>
              <a:rPr lang="en-US" sz="1600" dirty="0" smtClean="0"/>
              <a:t>communications </a:t>
            </a:r>
            <a:r>
              <a:rPr lang="en-US" sz="1600" dirty="0"/>
              <a:t>protocol</a:t>
            </a:r>
            <a:r>
              <a:rPr lang="en-US" sz="1600" b="0" dirty="0"/>
              <a:t> is a system of digital rules for message exchange within or between computers. When messages are exchanged through a </a:t>
            </a:r>
            <a:r>
              <a:rPr lang="en-US" sz="1600" b="0" dirty="0">
                <a:hlinkClick r:id="rId3" tooltip="Computer network"/>
              </a:rPr>
              <a:t>computer network</a:t>
            </a:r>
            <a:r>
              <a:rPr lang="en-US" sz="1600" b="0" dirty="0"/>
              <a:t>, the rules system is called </a:t>
            </a:r>
            <a:r>
              <a:rPr lang="en-US" sz="1600" b="0" dirty="0" smtClean="0"/>
              <a:t>a</a:t>
            </a:r>
            <a:r>
              <a:rPr lang="bg-BG" sz="1600" b="0" dirty="0" smtClean="0"/>
              <a:t> </a:t>
            </a:r>
            <a:r>
              <a:rPr lang="en-US" sz="1600" dirty="0" smtClean="0"/>
              <a:t>network </a:t>
            </a:r>
            <a:r>
              <a:rPr lang="en-US" sz="1600" dirty="0"/>
              <a:t>protocol</a:t>
            </a:r>
            <a:r>
              <a:rPr lang="en-US" sz="1600" b="0" dirty="0" smtClean="0"/>
              <a:t>.</a:t>
            </a:r>
            <a:r>
              <a:rPr lang="bg-BG" sz="1600" b="0" dirty="0" smtClean="0"/>
              <a:t>“</a:t>
            </a:r>
            <a:endParaRPr lang="bg-BG" sz="1600" dirty="0"/>
          </a:p>
          <a:p>
            <a:r>
              <a:rPr lang="en-GB" sz="1000" dirty="0">
                <a:hlinkClick r:id="rId4"/>
              </a:rPr>
              <a:t>http://</a:t>
            </a:r>
            <a:r>
              <a:rPr lang="en-GB" sz="1000" dirty="0" smtClean="0">
                <a:hlinkClick r:id="rId4"/>
              </a:rPr>
              <a:t>en.wikipedia.org/wiki/Communications_protocol</a:t>
            </a:r>
            <a:endParaRPr lang="en-US" sz="1000" dirty="0"/>
          </a:p>
          <a:p>
            <a:pPr lvl="0"/>
            <a:endParaRPr lang="en-US" sz="1600"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48192" y="2518348"/>
            <a:ext cx="6273519" cy="3793603"/>
          </a:xfrm>
          <a:prstGeom prst="rect">
            <a:avLst/>
          </a:prstGeom>
        </p:spPr>
      </p:pic>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проследяваме </a:t>
            </a:r>
            <a:r>
              <a:rPr lang="en-US" dirty="0" smtClean="0"/>
              <a:t>HTTP </a:t>
            </a:r>
            <a:r>
              <a:rPr lang="bg-BG" dirty="0" smtClean="0"/>
              <a:t>трафика на нашия браузър</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0" lvl="2" indent="0">
              <a:buNone/>
            </a:pPr>
            <a:r>
              <a:rPr lang="bg-BG" dirty="0" smtClean="0"/>
              <a:t>В </a:t>
            </a:r>
            <a:r>
              <a:rPr lang="en-US" dirty="0" smtClean="0"/>
              <a:t>Mozilla Firefox</a:t>
            </a:r>
            <a:r>
              <a:rPr lang="bg-BG" dirty="0" smtClean="0"/>
              <a:t> може да се инсталира </a:t>
            </a:r>
            <a:r>
              <a:rPr lang="en-US" dirty="0" err="1" smtClean="0"/>
              <a:t>HttpFox</a:t>
            </a:r>
            <a:r>
              <a:rPr lang="en-US" dirty="0" smtClean="0"/>
              <a:t> add-on</a:t>
            </a:r>
            <a:r>
              <a:rPr lang="bg-BG" dirty="0" smtClean="0"/>
              <a:t>. След като го инсталирате, може да стартирате програмата, както е показнано на картинката</a:t>
            </a:r>
          </a:p>
          <a:p>
            <a:pPr marL="431800" lvl="2" indent="-342900">
              <a:buNone/>
            </a:pPr>
            <a:endParaRPr lang="bg-BG" dirty="0" smtClean="0"/>
          </a:p>
        </p:txBody>
      </p:sp>
      <p:pic>
        <p:nvPicPr>
          <p:cNvPr id="1026" name="Picture 2"/>
          <p:cNvPicPr>
            <a:picLocks noChangeAspect="1" noChangeArrowheads="1"/>
          </p:cNvPicPr>
          <p:nvPr/>
        </p:nvPicPr>
        <p:blipFill>
          <a:blip r:embed="rId3" cstate="print"/>
          <a:srcRect/>
          <a:stretch>
            <a:fillRect/>
          </a:stretch>
        </p:blipFill>
        <p:spPr bwMode="auto">
          <a:xfrm>
            <a:off x="609600" y="2209800"/>
            <a:ext cx="3776662" cy="3053189"/>
          </a:xfrm>
          <a:prstGeom prst="rect">
            <a:avLst/>
          </a:prstGeom>
          <a:noFill/>
          <a:ln w="9525">
            <a:noFill/>
            <a:miter lim="800000"/>
            <a:headEnd/>
            <a:tailEnd/>
          </a:ln>
          <a:effectLst/>
        </p:spPr>
      </p:pic>
    </p:spTree>
    <p:extLst>
      <p:ext uri="{BB962C8B-B14F-4D97-AF65-F5344CB8AC3E}">
        <p14:creationId xmlns:p14="http://schemas.microsoft.com/office/powerpoint/2010/main" val="3315548214"/>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проследяваме </a:t>
            </a:r>
            <a:r>
              <a:rPr lang="en-US" dirty="0" smtClean="0"/>
              <a:t>HTTP </a:t>
            </a:r>
            <a:r>
              <a:rPr lang="bg-BG" dirty="0" smtClean="0"/>
              <a:t>трафика на нашия браузър</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0" lvl="2" indent="0">
              <a:buNone/>
            </a:pPr>
            <a:r>
              <a:rPr lang="bg-BG" dirty="0" smtClean="0"/>
              <a:t>Ако успеете да накарате някой да се аутентицира в неговия </a:t>
            </a:r>
            <a:r>
              <a:rPr lang="en-US" dirty="0" err="1" smtClean="0"/>
              <a:t>facebook</a:t>
            </a:r>
            <a:r>
              <a:rPr lang="bg-BG" dirty="0" smtClean="0"/>
              <a:t>,</a:t>
            </a:r>
            <a:r>
              <a:rPr lang="en-US" dirty="0" smtClean="0"/>
              <a:t> </a:t>
            </a:r>
            <a:r>
              <a:rPr lang="bg-BG" dirty="0" smtClean="0"/>
              <a:t>ползвайки </a:t>
            </a:r>
            <a:r>
              <a:rPr lang="en-US" dirty="0" err="1" smtClean="0"/>
              <a:t>HttpFox</a:t>
            </a:r>
            <a:r>
              <a:rPr lang="bg-BG" dirty="0" smtClean="0"/>
              <a:t>, може да видите неговите </a:t>
            </a:r>
            <a:r>
              <a:rPr lang="en-US" dirty="0" smtClean="0"/>
              <a:t>username </a:t>
            </a:r>
            <a:r>
              <a:rPr lang="bg-BG" dirty="0" smtClean="0"/>
              <a:t>и парола </a:t>
            </a:r>
            <a:r>
              <a:rPr lang="bg-BG" dirty="0" smtClean="0">
                <a:sym typeface="Wingdings" pitchFamily="2" charset="2"/>
              </a:rPr>
              <a:t></a:t>
            </a:r>
            <a:endParaRPr lang="bg-BG" dirty="0" smtClean="0"/>
          </a:p>
          <a:p>
            <a:pPr marL="0" lvl="2" indent="0">
              <a:buNone/>
            </a:pPr>
            <a:endParaRPr lang="bg-BG" dirty="0" smtClean="0"/>
          </a:p>
          <a:p>
            <a:pPr marL="0" lvl="2" indent="0">
              <a:buNone/>
            </a:pPr>
            <a:endParaRPr lang="bg-BG" dirty="0" smtClean="0"/>
          </a:p>
          <a:p>
            <a:pPr marL="431800" lvl="2" indent="-342900">
              <a:buNone/>
            </a:pPr>
            <a:endParaRPr lang="bg-BG" dirty="0" smtClean="0"/>
          </a:p>
        </p:txBody>
      </p:sp>
      <p:pic>
        <p:nvPicPr>
          <p:cNvPr id="2051" name="Picture 3"/>
          <p:cNvPicPr>
            <a:picLocks noChangeAspect="1" noChangeArrowheads="1"/>
          </p:cNvPicPr>
          <p:nvPr/>
        </p:nvPicPr>
        <p:blipFill>
          <a:blip r:embed="rId3" cstate="print"/>
          <a:srcRect/>
          <a:stretch>
            <a:fillRect/>
          </a:stretch>
        </p:blipFill>
        <p:spPr bwMode="auto">
          <a:xfrm>
            <a:off x="609600" y="2362200"/>
            <a:ext cx="5048250" cy="3419475"/>
          </a:xfrm>
          <a:prstGeom prst="rect">
            <a:avLst/>
          </a:prstGeom>
          <a:noFill/>
          <a:ln w="9525">
            <a:noFill/>
            <a:miter lim="800000"/>
            <a:headEnd/>
            <a:tailEnd/>
          </a:ln>
          <a:effectLst/>
        </p:spPr>
      </p:pic>
    </p:spTree>
    <p:extLst>
      <p:ext uri="{BB962C8B-B14F-4D97-AF65-F5344CB8AC3E}">
        <p14:creationId xmlns:p14="http://schemas.microsoft.com/office/powerpoint/2010/main" val="3315548214"/>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en-US" b="0" dirty="0"/>
              <a:t>http://www.w3.org/Protocols/rfc2616/rfc2616.html</a:t>
            </a:r>
          </a:p>
          <a:p>
            <a:pPr marL="285750" indent="-285750" fontAlgn="base">
              <a:buFont typeface="Arial" pitchFamily="34" charset="0"/>
              <a:buChar char="•"/>
            </a:pPr>
            <a:r>
              <a:rPr lang="en-US" b="0" dirty="0"/>
              <a:t>http://www.f5.com/flash/wbt/http-basics-i/player.html</a:t>
            </a:r>
          </a:p>
          <a:p>
            <a:pPr marL="285750" indent="-285750" fontAlgn="base">
              <a:buFont typeface="Arial" pitchFamily="34" charset="0"/>
              <a:buChar char="•"/>
            </a:pPr>
            <a:r>
              <a:rPr lang="en-US" b="0" dirty="0"/>
              <a:t>http://www.f5.com/flash/wbt/http-basics-ii/player.html</a:t>
            </a:r>
          </a:p>
        </p:txBody>
      </p:sp>
    </p:spTree>
    <p:extLst>
      <p:ext uri="{BB962C8B-B14F-4D97-AF65-F5344CB8AC3E}">
        <p14:creationId xmlns:p14="http://schemas.microsoft.com/office/powerpoint/2010/main" val="37619757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Протоколът </a:t>
            </a:r>
            <a:r>
              <a:rPr lang="en-US" dirty="0" smtClean="0"/>
              <a:t>HTTP</a:t>
            </a:r>
            <a:r>
              <a:rPr lang="bg-BG" dirty="0" smtClean="0"/>
              <a:t> </a:t>
            </a:r>
            <a:endParaRPr lang="en-US" dirty="0"/>
          </a:p>
        </p:txBody>
      </p:sp>
      <p:sp>
        <p:nvSpPr>
          <p:cNvPr id="3" name="Text Placeholder 2"/>
          <p:cNvSpPr>
            <a:spLocks noGrp="1"/>
          </p:cNvSpPr>
          <p:nvPr>
            <p:ph type="body" sz="quarter" idx="10"/>
          </p:nvPr>
        </p:nvSpPr>
        <p:spPr>
          <a:xfrm>
            <a:off x="324000" y="1421027"/>
            <a:ext cx="8239232" cy="4151870"/>
          </a:xfrm>
        </p:spPr>
        <p:txBody>
          <a:bodyPr/>
          <a:lstStyle/>
          <a:p>
            <a:pPr marL="285750" indent="-285750">
              <a:buFont typeface="Arial" pitchFamily="34" charset="0"/>
              <a:buChar char="•"/>
            </a:pPr>
            <a:r>
              <a:rPr lang="bg-BG" sz="1600" b="0" dirty="0"/>
              <a:t>Създаден е специално за посрещане на нуждите на </a:t>
            </a:r>
            <a:r>
              <a:rPr lang="en-US" sz="1600" b="0" dirty="0"/>
              <a:t>World Wide Web</a:t>
            </a:r>
            <a:r>
              <a:rPr lang="bg-BG" sz="1600" b="0" dirty="0"/>
              <a:t>, от </a:t>
            </a:r>
            <a:r>
              <a:rPr lang="bg-BG" sz="1600" b="0" dirty="0" smtClean="0"/>
              <a:t>създателя на </a:t>
            </a:r>
            <a:r>
              <a:rPr lang="en-US" sz="1600" b="0" dirty="0"/>
              <a:t>WWW</a:t>
            </a:r>
            <a:r>
              <a:rPr lang="bg-BG" sz="1600" b="0" dirty="0"/>
              <a:t> Тим </a:t>
            </a:r>
            <a:r>
              <a:rPr lang="bg-BG" sz="1600" b="0" dirty="0" smtClean="0"/>
              <a:t>Бърнърс-Лий</a:t>
            </a:r>
            <a:r>
              <a:rPr lang="bg-BG" sz="1600" b="0" dirty="0"/>
              <a:t>. В първата </a:t>
            </a:r>
            <a:r>
              <a:rPr lang="bg-BG" sz="1600" b="0" dirty="0" smtClean="0"/>
              <a:t>версия </a:t>
            </a:r>
            <a:r>
              <a:rPr lang="bg-BG" sz="1600" b="0" dirty="0"/>
              <a:t>клиентите са могли да правят само </a:t>
            </a:r>
            <a:r>
              <a:rPr lang="en-US" sz="1600" b="0" dirty="0"/>
              <a:t>GET </a:t>
            </a:r>
            <a:r>
              <a:rPr lang="bg-BG" sz="1600" b="0" dirty="0"/>
              <a:t>заявки, а сървърът е връщал единствено </a:t>
            </a:r>
            <a:r>
              <a:rPr lang="en-US" sz="1600" b="0" dirty="0"/>
              <a:t>HTML </a:t>
            </a:r>
            <a:r>
              <a:rPr lang="bg-BG" sz="1600" b="0" dirty="0"/>
              <a:t>документи като отговор.</a:t>
            </a:r>
          </a:p>
          <a:p>
            <a:pPr marL="285750" indent="-285750">
              <a:buFont typeface="Arial" pitchFamily="34" charset="0"/>
              <a:buChar char="•"/>
            </a:pPr>
            <a:r>
              <a:rPr lang="bg-BG" sz="1600" b="0" dirty="0"/>
              <a:t>Абревиатурата означава - </a:t>
            </a:r>
            <a:r>
              <a:rPr lang="en-US" sz="1600" b="0" dirty="0" err="1"/>
              <a:t>HyperText</a:t>
            </a:r>
            <a:r>
              <a:rPr lang="en-US" sz="1600" b="0" dirty="0"/>
              <a:t> Transfer Protocol </a:t>
            </a:r>
            <a:r>
              <a:rPr lang="bg-BG" sz="1600" b="0" dirty="0"/>
              <a:t>(протокол за трансфер на </a:t>
            </a:r>
            <a:r>
              <a:rPr lang="bg-BG" sz="1600" b="0" dirty="0" smtClean="0"/>
              <a:t>хипервръзки). Хипервръзка </a:t>
            </a:r>
            <a:r>
              <a:rPr lang="bg-BG" sz="1600" b="0" dirty="0"/>
              <a:t>е</a:t>
            </a:r>
            <a:r>
              <a:rPr lang="en-US" sz="1600" b="0" dirty="0" smtClean="0"/>
              <a:t> </a:t>
            </a:r>
            <a:r>
              <a:rPr lang="bg-BG" sz="1600" b="0" dirty="0"/>
              <a:t>автоматична препратка (указател) към определен елемент в </a:t>
            </a:r>
            <a:r>
              <a:rPr lang="bg-BG" sz="1600" b="0" dirty="0" smtClean="0"/>
              <a:t>документа </a:t>
            </a:r>
            <a:r>
              <a:rPr lang="bg-BG" sz="1600" b="0" dirty="0"/>
              <a:t>или извън </a:t>
            </a:r>
            <a:r>
              <a:rPr lang="bg-BG" sz="1600" b="0" dirty="0" smtClean="0"/>
              <a:t>него. Установява </a:t>
            </a:r>
            <a:r>
              <a:rPr lang="bg-BG" sz="1600" b="0" dirty="0"/>
              <a:t>унифицирани правила за комуникация в Клиент-Сървър архитектура между софтуерни клиенти наречени </a:t>
            </a:r>
            <a:r>
              <a:rPr lang="en-US" sz="1600" b="0" dirty="0"/>
              <a:t>User Agent (</a:t>
            </a:r>
            <a:r>
              <a:rPr lang="bg-BG" sz="1600" b="0" dirty="0"/>
              <a:t>Потребителски агенти) и Уеб сървъри</a:t>
            </a:r>
          </a:p>
          <a:p>
            <a:pPr marL="285750" lvl="0" indent="-285750">
              <a:buFont typeface="Arial" pitchFamily="34" charset="0"/>
              <a:buChar char="•"/>
            </a:pPr>
            <a:r>
              <a:rPr lang="bg-BG" sz="1600" b="0" dirty="0" smtClean="0"/>
              <a:t>Развитието </a:t>
            </a:r>
            <a:r>
              <a:rPr lang="bg-BG" sz="1600" b="0" dirty="0"/>
              <a:t>му се координира от </a:t>
            </a:r>
            <a:r>
              <a:rPr lang="en-US" sz="1600" b="0" dirty="0"/>
              <a:t>IETF </a:t>
            </a:r>
            <a:r>
              <a:rPr lang="bg-BG" sz="1600" b="0" dirty="0"/>
              <a:t>и </a:t>
            </a:r>
            <a:r>
              <a:rPr lang="en-US" sz="1600" b="0" dirty="0"/>
              <a:t>W3C, </a:t>
            </a:r>
            <a:r>
              <a:rPr lang="bg-BG" sz="1600" b="0" dirty="0"/>
              <a:t>текущата версия е </a:t>
            </a:r>
            <a:r>
              <a:rPr lang="en-US" sz="1600" b="0" dirty="0"/>
              <a:t>HTTP 1.1</a:t>
            </a:r>
            <a:r>
              <a:rPr lang="bg-BG" sz="1600" b="0" dirty="0"/>
              <a:t> </a:t>
            </a:r>
            <a:r>
              <a:rPr lang="en-US" sz="1600" b="0" dirty="0"/>
              <a:t> </a:t>
            </a:r>
            <a:r>
              <a:rPr lang="bg-BG" sz="1600" b="0" dirty="0"/>
              <a:t>– стандартизирана с </a:t>
            </a:r>
            <a:r>
              <a:rPr lang="en-US" sz="1600" b="0" dirty="0"/>
              <a:t>RFC 2616</a:t>
            </a:r>
            <a:r>
              <a:rPr lang="bg-BG" sz="1600" b="0" dirty="0"/>
              <a:t> (</a:t>
            </a:r>
            <a:r>
              <a:rPr lang="en-US" sz="1600" b="0" dirty="0"/>
              <a:t>1999</a:t>
            </a:r>
            <a:r>
              <a:rPr lang="bg-BG" sz="1600" b="0" dirty="0"/>
              <a:t>г</a:t>
            </a:r>
            <a:r>
              <a:rPr lang="bg-BG" sz="1600" b="0" dirty="0" smtClean="0"/>
              <a:t>)</a:t>
            </a:r>
            <a:endParaRPr lang="bg-BG" sz="1600" b="0" dirty="0"/>
          </a:p>
        </p:txBody>
      </p:sp>
    </p:spTree>
    <p:extLst>
      <p:ext uri="{BB962C8B-B14F-4D97-AF65-F5344CB8AC3E}">
        <p14:creationId xmlns:p14="http://schemas.microsoft.com/office/powerpoint/2010/main" val="804697596"/>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Характеристики на </a:t>
            </a:r>
            <a:r>
              <a:rPr lang="en-US" dirty="0" smtClean="0"/>
              <a:t>HTTP</a:t>
            </a:r>
            <a:endParaRPr lang="ru-RU" dirty="0"/>
          </a:p>
        </p:txBody>
      </p:sp>
      <p:sp>
        <p:nvSpPr>
          <p:cNvPr id="3" name="Text Placeholder 2"/>
          <p:cNvSpPr>
            <a:spLocks noGrp="1"/>
          </p:cNvSpPr>
          <p:nvPr>
            <p:ph type="body" sz="quarter" idx="10"/>
          </p:nvPr>
        </p:nvSpPr>
        <p:spPr>
          <a:xfrm>
            <a:off x="324000" y="1383957"/>
            <a:ext cx="8494713" cy="4697756"/>
          </a:xfrm>
        </p:spPr>
        <p:txBody>
          <a:bodyPr/>
          <a:lstStyle/>
          <a:p>
            <a:pPr marL="285750" indent="-285750">
              <a:buFont typeface="Arial" pitchFamily="34" charset="0"/>
              <a:buChar char="•"/>
            </a:pPr>
            <a:r>
              <a:rPr lang="bg-BG" dirty="0"/>
              <a:t>Приложен протокол </a:t>
            </a:r>
            <a:r>
              <a:rPr lang="en-US" sz="1600" b="0" dirty="0"/>
              <a:t>–</a:t>
            </a:r>
            <a:r>
              <a:rPr lang="bg-BG" sz="1600" b="0" dirty="0"/>
              <a:t> като транспортен протокол, почти винаги се ползва Т</a:t>
            </a:r>
            <a:r>
              <a:rPr lang="en-US" sz="1600" b="0" dirty="0"/>
              <a:t>CP/IP, </a:t>
            </a:r>
            <a:r>
              <a:rPr lang="bg-BG" sz="1600" b="0" dirty="0"/>
              <a:t>в редки случай и </a:t>
            </a:r>
            <a:r>
              <a:rPr lang="en-US" sz="1600" b="0" dirty="0"/>
              <a:t>UDP</a:t>
            </a:r>
            <a:r>
              <a:rPr lang="bg-BG" sz="1600" b="0" dirty="0"/>
              <a:t>. По подразбиране слуша на порт 80.</a:t>
            </a:r>
            <a:endParaRPr lang="en-US" sz="1600" b="0" dirty="0"/>
          </a:p>
          <a:p>
            <a:pPr marL="285750" indent="-285750">
              <a:buFont typeface="Arial" pitchFamily="34" charset="0"/>
              <a:buChar char="•"/>
            </a:pPr>
            <a:r>
              <a:rPr lang="bg-BG" dirty="0"/>
              <a:t>Модел „Заявка-Отговор“</a:t>
            </a:r>
            <a:r>
              <a:rPr lang="en-US" dirty="0"/>
              <a:t> (“Request-Response”) - </a:t>
            </a:r>
            <a:r>
              <a:rPr lang="bg-BG" sz="1600" b="0" dirty="0"/>
              <a:t>служи за комуникационен канал в „Клиент-Сървър“ архитектура, като следва строги правила за ред и формат на съобщенията между участниците. </a:t>
            </a:r>
          </a:p>
          <a:p>
            <a:pPr marL="285750" indent="-285750">
              <a:buFont typeface="Arial" pitchFamily="34" charset="0"/>
              <a:buChar char="•"/>
            </a:pPr>
            <a:r>
              <a:rPr lang="bg-BG" dirty="0"/>
              <a:t>Не пази състояние (</a:t>
            </a:r>
            <a:r>
              <a:rPr lang="en-US" dirty="0"/>
              <a:t>Stateless)</a:t>
            </a:r>
            <a:r>
              <a:rPr lang="bg-BG" dirty="0"/>
              <a:t> </a:t>
            </a:r>
            <a:r>
              <a:rPr lang="bg-BG" sz="1600" b="0" dirty="0"/>
              <a:t>– всяка клиентска заявка е независима сама по себе си. Сървърът не обвързва логически серия заявки от определен клиент. Това води до липса на вграден в протокола механизъм за поддържане на сесии.</a:t>
            </a:r>
            <a:endParaRPr lang="bg-BG" b="0" dirty="0"/>
          </a:p>
          <a:p>
            <a:pPr marL="285750" indent="-285750">
              <a:buFont typeface="Arial" pitchFamily="34" charset="0"/>
              <a:buChar char="•"/>
            </a:pPr>
            <a:r>
              <a:rPr lang="en-US" dirty="0"/>
              <a:t>HTTP </a:t>
            </a:r>
            <a:r>
              <a:rPr lang="bg-BG" dirty="0"/>
              <a:t>Транзакция</a:t>
            </a:r>
            <a:r>
              <a:rPr lang="en-US" b="0" dirty="0"/>
              <a:t> </a:t>
            </a:r>
            <a:r>
              <a:rPr lang="en-US" sz="1600" b="0" dirty="0"/>
              <a:t>-</a:t>
            </a:r>
            <a:r>
              <a:rPr lang="bg-BG" sz="1600" b="0" dirty="0"/>
              <a:t> /опростен модел – без преизползване на конекцията/</a:t>
            </a:r>
          </a:p>
          <a:p>
            <a:pPr lvl="1"/>
            <a:r>
              <a:rPr lang="bg-BG" sz="1600" dirty="0"/>
              <a:t>       1. Клиентът</a:t>
            </a:r>
            <a:r>
              <a:rPr lang="en-US" sz="1600" dirty="0"/>
              <a:t> </a:t>
            </a:r>
            <a:r>
              <a:rPr lang="bg-BG" sz="1600" dirty="0"/>
              <a:t>отваря комуникационен канал (</a:t>
            </a:r>
            <a:r>
              <a:rPr lang="en-US" sz="1600" dirty="0"/>
              <a:t>TCP </a:t>
            </a:r>
            <a:r>
              <a:rPr lang="bg-BG" sz="1600" dirty="0"/>
              <a:t>сокет)</a:t>
            </a:r>
          </a:p>
          <a:p>
            <a:pPr lvl="1"/>
            <a:r>
              <a:rPr lang="bg-BG" sz="1600" dirty="0"/>
              <a:t>       2. Изпращане на заявка от клиента към сървъра</a:t>
            </a:r>
          </a:p>
          <a:p>
            <a:pPr lvl="1"/>
            <a:r>
              <a:rPr lang="bg-BG" sz="1600" dirty="0"/>
              <a:t>       3. Сървърът връща отговор на клиента</a:t>
            </a:r>
          </a:p>
          <a:p>
            <a:pPr lvl="1"/>
            <a:r>
              <a:rPr lang="bg-BG" sz="1600" dirty="0"/>
              <a:t>       4. Затваряне на сокет-а</a:t>
            </a:r>
            <a:r>
              <a:rPr lang="en-US" sz="1600" dirty="0"/>
              <a:t> </a:t>
            </a:r>
            <a:r>
              <a:rPr lang="bg-BG" sz="1600" dirty="0"/>
              <a:t>от сървъра.</a:t>
            </a:r>
          </a:p>
          <a:p>
            <a:pPr marL="285750" indent="-285750">
              <a:buFont typeface="Arial" pitchFamily="34" charset="0"/>
              <a:buChar char="•"/>
            </a:pPr>
            <a:endParaRPr lang="en-US" sz="1600" b="0" dirty="0"/>
          </a:p>
        </p:txBody>
      </p:sp>
    </p:spTree>
    <p:extLst>
      <p:ext uri="{BB962C8B-B14F-4D97-AF65-F5344CB8AC3E}">
        <p14:creationId xmlns:p14="http://schemas.microsoft.com/office/powerpoint/2010/main" val="325798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Съобщения</a:t>
            </a:r>
            <a:endParaRPr lang="ru-RU" dirty="0"/>
          </a:p>
        </p:txBody>
      </p:sp>
      <p:sp>
        <p:nvSpPr>
          <p:cNvPr id="3" name="Text Placeholder 2"/>
          <p:cNvSpPr>
            <a:spLocks noGrp="1"/>
          </p:cNvSpPr>
          <p:nvPr>
            <p:ph type="body" sz="quarter" idx="10"/>
          </p:nvPr>
        </p:nvSpPr>
        <p:spPr/>
        <p:txBody>
          <a:bodyPr/>
          <a:lstStyle/>
          <a:p>
            <a:pPr marL="342900" lvl="1" indent="-342900">
              <a:buFont typeface="Arial" pitchFamily="34" charset="0"/>
              <a:buChar char="•"/>
            </a:pPr>
            <a:r>
              <a:rPr lang="bg-BG" b="1" dirty="0"/>
              <a:t>Заявка</a:t>
            </a:r>
            <a:r>
              <a:rPr lang="bg-BG" sz="2000" b="1" dirty="0"/>
              <a:t> </a:t>
            </a:r>
            <a:r>
              <a:rPr lang="bg-BG" sz="1600" dirty="0" smtClean="0"/>
              <a:t>– </a:t>
            </a:r>
            <a:r>
              <a:rPr lang="bg-BG" sz="1600" dirty="0"/>
              <a:t>инициатор е клиентът – подава информация на сървъра, достъп до кой ресурс иска да </a:t>
            </a:r>
            <a:r>
              <a:rPr lang="bg-BG" sz="1600" dirty="0" smtClean="0"/>
              <a:t>получи </a:t>
            </a:r>
            <a:r>
              <a:rPr lang="bg-BG" sz="1600" dirty="0"/>
              <a:t>и каква операция иска да извърши с него (и евентуални входни параметри). </a:t>
            </a:r>
            <a:r>
              <a:rPr lang="bg-BG" sz="1600" b="1" dirty="0"/>
              <a:t>Клиент</a:t>
            </a:r>
            <a:r>
              <a:rPr lang="bg-BG" sz="1600" dirty="0"/>
              <a:t> (условно наречен </a:t>
            </a:r>
            <a:r>
              <a:rPr lang="en-US" sz="1600" dirty="0"/>
              <a:t>User-Agent </a:t>
            </a:r>
            <a:r>
              <a:rPr lang="bg-BG" sz="1600" dirty="0"/>
              <a:t>в </a:t>
            </a:r>
            <a:r>
              <a:rPr lang="en-US" sz="1600" dirty="0"/>
              <a:t>HTTP)</a:t>
            </a:r>
            <a:r>
              <a:rPr lang="bg-BG" sz="1600" dirty="0"/>
              <a:t> може да бъде всяко софтуерно </a:t>
            </a:r>
            <a:r>
              <a:rPr lang="bg-BG" sz="1600" dirty="0" smtClean="0"/>
              <a:t>приложение, </a:t>
            </a:r>
            <a:r>
              <a:rPr lang="bg-BG" sz="1600" dirty="0"/>
              <a:t>спазващо правилата на протокола на комуникация.</a:t>
            </a:r>
          </a:p>
          <a:p>
            <a:pPr marL="285750" indent="-285750">
              <a:buFont typeface="Arial" pitchFamily="34" charset="0"/>
              <a:buChar char="•"/>
            </a:pPr>
            <a:r>
              <a:rPr lang="bg-BG" dirty="0" smtClean="0"/>
              <a:t>Отговор </a:t>
            </a:r>
            <a:r>
              <a:rPr lang="bg-BG" sz="1600" b="0" dirty="0"/>
              <a:t>– изпраща се от уеб сървъра, като резултат от изпълнението на клиентска </a:t>
            </a:r>
            <a:r>
              <a:rPr lang="bg-BG" sz="1600" b="0" dirty="0" smtClean="0"/>
              <a:t>заявка</a:t>
            </a:r>
            <a:r>
              <a:rPr lang="bg-BG" sz="1600" b="0" dirty="0"/>
              <a:t>. Под </a:t>
            </a:r>
            <a:r>
              <a:rPr lang="bg-BG" sz="1600" dirty="0"/>
              <a:t>уеб сървър </a:t>
            </a:r>
            <a:r>
              <a:rPr lang="bg-BG" sz="1600" b="0" dirty="0"/>
              <a:t>разбираме софтуерно приложение, служещо като доставчик на дадени услуги върху определени негови ресурси.</a:t>
            </a:r>
          </a:p>
          <a:p>
            <a:pPr marL="285750" indent="-285750">
              <a:buFont typeface="Arial" pitchFamily="34" charset="0"/>
              <a:buChar char="•"/>
            </a:pPr>
            <a:r>
              <a:rPr lang="bg-BG" dirty="0" smtClean="0"/>
              <a:t>Структура</a:t>
            </a:r>
            <a:r>
              <a:rPr lang="en-US" dirty="0" smtClean="0"/>
              <a:t> </a:t>
            </a:r>
            <a:r>
              <a:rPr lang="bg-BG" dirty="0"/>
              <a:t>на </a:t>
            </a:r>
            <a:r>
              <a:rPr lang="en-US" dirty="0"/>
              <a:t>HTTP </a:t>
            </a:r>
            <a:r>
              <a:rPr lang="bg-BG" dirty="0"/>
              <a:t>Съобщенията</a:t>
            </a:r>
          </a:p>
          <a:p>
            <a:pPr lvl="2" indent="0">
              <a:buNone/>
            </a:pPr>
            <a:r>
              <a:rPr lang="bg-BG" dirty="0"/>
              <a:t>1. Начален ред – задължителен, </a:t>
            </a:r>
            <a:r>
              <a:rPr lang="bg-BG" dirty="0" smtClean="0"/>
              <a:t>специфичен </a:t>
            </a:r>
            <a:r>
              <a:rPr lang="bg-BG" dirty="0"/>
              <a:t>за </a:t>
            </a:r>
            <a:r>
              <a:rPr lang="bg-BG" dirty="0" smtClean="0"/>
              <a:t>отговора и заявката</a:t>
            </a:r>
            <a:endParaRPr lang="bg-BG" dirty="0"/>
          </a:p>
          <a:p>
            <a:pPr lvl="2" indent="0">
              <a:buNone/>
            </a:pPr>
            <a:r>
              <a:rPr lang="bg-BG" dirty="0"/>
              <a:t>2. Заглавия /</a:t>
            </a:r>
            <a:r>
              <a:rPr lang="en-US" dirty="0"/>
              <a:t>Headers/</a:t>
            </a:r>
            <a:r>
              <a:rPr lang="bg-BG" dirty="0"/>
              <a:t> - опционални, служат за задаване на параметри на </a:t>
            </a:r>
            <a:r>
              <a:rPr lang="en-US" dirty="0"/>
              <a:t>HTTP </a:t>
            </a:r>
            <a:r>
              <a:rPr lang="bg-BG" dirty="0"/>
              <a:t>транзакцията или за допълнителни (мета-данни) за съобщението</a:t>
            </a:r>
            <a:endParaRPr lang="en-US" dirty="0"/>
          </a:p>
          <a:p>
            <a:pPr lvl="2" indent="0">
              <a:buNone/>
            </a:pPr>
            <a:r>
              <a:rPr lang="bg-BG" dirty="0"/>
              <a:t>3. Празен ред</a:t>
            </a:r>
          </a:p>
          <a:p>
            <a:pPr lvl="2" indent="0">
              <a:buNone/>
            </a:pPr>
            <a:r>
              <a:rPr lang="bg-BG" dirty="0"/>
              <a:t>4. Данни </a:t>
            </a:r>
            <a:r>
              <a:rPr lang="en-US" dirty="0"/>
              <a:t>/T</a:t>
            </a:r>
            <a:r>
              <a:rPr lang="bg-BG" dirty="0"/>
              <a:t>яло/ –</a:t>
            </a:r>
            <a:r>
              <a:rPr lang="en-US" dirty="0"/>
              <a:t> </a:t>
            </a:r>
            <a:r>
              <a:rPr lang="bg-BG" dirty="0"/>
              <a:t>опционален</a:t>
            </a:r>
          </a:p>
        </p:txBody>
      </p:sp>
    </p:spTree>
    <p:extLst>
      <p:ext uri="{BB962C8B-B14F-4D97-AF65-F5344CB8AC3E}">
        <p14:creationId xmlns:p14="http://schemas.microsoft.com/office/powerpoint/2010/main" val="3176177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a:t>
            </a:r>
            <a:r>
              <a:rPr lang="bg-BG" dirty="0" smtClean="0"/>
              <a:t>Ресурси</a:t>
            </a:r>
            <a:r>
              <a:rPr lang="en-US" dirty="0" smtClean="0"/>
              <a:t> </a:t>
            </a:r>
            <a:endParaRPr lang="ru-RU" dirty="0"/>
          </a:p>
        </p:txBody>
      </p:sp>
      <p:sp>
        <p:nvSpPr>
          <p:cNvPr id="3" name="Text Placeholder 2"/>
          <p:cNvSpPr>
            <a:spLocks noGrp="1"/>
          </p:cNvSpPr>
          <p:nvPr>
            <p:ph type="body" sz="quarter" idx="10"/>
          </p:nvPr>
        </p:nvSpPr>
        <p:spPr/>
        <p:txBody>
          <a:bodyPr/>
          <a:lstStyle/>
          <a:p>
            <a:r>
              <a:rPr lang="en-US" dirty="0"/>
              <a:t>1. </a:t>
            </a:r>
            <a:r>
              <a:rPr lang="bg-BG" dirty="0"/>
              <a:t>Унифициран локатор на ресурси /</a:t>
            </a:r>
            <a:r>
              <a:rPr lang="en-US" dirty="0"/>
              <a:t>URL/ - </a:t>
            </a:r>
            <a:r>
              <a:rPr lang="ru-RU" sz="1600" b="0" dirty="0"/>
              <a:t>стандартизиран адрес на даден мрежов ресурс /документ или страница/. Всяка уеб страница е идентифицирана уникално чрез </a:t>
            </a:r>
            <a:r>
              <a:rPr lang="en-US" sz="1600" b="0" dirty="0"/>
              <a:t>URL</a:t>
            </a:r>
          </a:p>
          <a:p>
            <a:r>
              <a:rPr lang="en-US" dirty="0"/>
              <a:t>2. </a:t>
            </a:r>
            <a:r>
              <a:rPr lang="bg-BG" dirty="0"/>
              <a:t>Структура на </a:t>
            </a:r>
            <a:r>
              <a:rPr lang="en-US" dirty="0"/>
              <a:t>URL</a:t>
            </a:r>
          </a:p>
          <a:p>
            <a:pPr marL="465750" lvl="2" indent="-285750">
              <a:buFont typeface="Arial" pitchFamily="34" charset="0"/>
              <a:buChar char="•"/>
            </a:pPr>
            <a:r>
              <a:rPr lang="bg-BG" sz="1800" dirty="0"/>
              <a:t>Схема</a:t>
            </a:r>
            <a:r>
              <a:rPr lang="bg-BG" dirty="0"/>
              <a:t> – Указва се </a:t>
            </a:r>
            <a:r>
              <a:rPr lang="bg-BG" dirty="0" smtClean="0"/>
              <a:t>протокола, </a:t>
            </a:r>
            <a:r>
              <a:rPr lang="bg-BG" dirty="0"/>
              <a:t>следван от „://“</a:t>
            </a:r>
            <a:endParaRPr lang="en-US" dirty="0"/>
          </a:p>
          <a:p>
            <a:pPr marL="465750" lvl="2" indent="-285750">
              <a:buFont typeface="Arial" pitchFamily="34" charset="0"/>
              <a:buChar char="•"/>
            </a:pPr>
            <a:r>
              <a:rPr lang="bg-BG" sz="1800" dirty="0"/>
              <a:t>Хост</a:t>
            </a:r>
            <a:r>
              <a:rPr lang="bg-BG" dirty="0"/>
              <a:t> – </a:t>
            </a:r>
            <a:r>
              <a:rPr lang="en-US" dirty="0"/>
              <a:t>IP </a:t>
            </a:r>
            <a:r>
              <a:rPr lang="bg-BG" dirty="0"/>
              <a:t>адреса или домейн името на сървъра, от който искаме да заявим даден ресурс</a:t>
            </a:r>
            <a:endParaRPr lang="en-US" dirty="0"/>
          </a:p>
          <a:p>
            <a:pPr marL="465750" lvl="2" indent="-285750">
              <a:buFont typeface="Arial" pitchFamily="34" charset="0"/>
              <a:buChar char="•"/>
            </a:pPr>
            <a:r>
              <a:rPr lang="bg-BG" sz="1800" dirty="0"/>
              <a:t>Порт</a:t>
            </a:r>
            <a:r>
              <a:rPr lang="bg-BG" dirty="0"/>
              <a:t> – </a:t>
            </a:r>
            <a:r>
              <a:rPr lang="bg-BG" dirty="0" smtClean="0"/>
              <a:t>портът, </a:t>
            </a:r>
            <a:r>
              <a:rPr lang="bg-BG" dirty="0"/>
              <a:t>на който „слуша“ съответния протокол на сървъра, при </a:t>
            </a:r>
            <a:r>
              <a:rPr lang="en-US" dirty="0"/>
              <a:t>HTTP </a:t>
            </a:r>
            <a:r>
              <a:rPr lang="bg-BG" dirty="0"/>
              <a:t>по подразбиране е 80.</a:t>
            </a:r>
            <a:endParaRPr lang="en-US" dirty="0"/>
          </a:p>
          <a:p>
            <a:pPr marL="465750" lvl="2" indent="-285750">
              <a:buFont typeface="Arial" pitchFamily="34" charset="0"/>
              <a:buChar char="•"/>
            </a:pPr>
            <a:r>
              <a:rPr lang="bg-BG" sz="1800" dirty="0"/>
              <a:t>Път </a:t>
            </a:r>
            <a:r>
              <a:rPr lang="bg-BG" dirty="0"/>
              <a:t>– конкретния сървски ресурс, който искаме да достъпим</a:t>
            </a:r>
            <a:endParaRPr lang="en-US" dirty="0"/>
          </a:p>
          <a:p>
            <a:pPr marL="465750" lvl="2" indent="-285750">
              <a:buFont typeface="Arial" pitchFamily="34" charset="0"/>
              <a:buChar char="•"/>
            </a:pPr>
            <a:r>
              <a:rPr lang="bg-BG" sz="1800" dirty="0"/>
              <a:t>Низ</a:t>
            </a:r>
            <a:r>
              <a:rPr lang="bg-BG" dirty="0"/>
              <a:t> </a:t>
            </a:r>
            <a:r>
              <a:rPr lang="bg-BG" sz="1800" dirty="0"/>
              <a:t>на </a:t>
            </a:r>
            <a:r>
              <a:rPr lang="bg-BG" sz="1800" dirty="0" smtClean="0"/>
              <a:t>заявката(</a:t>
            </a:r>
            <a:r>
              <a:rPr lang="en-US" sz="1800" dirty="0" smtClean="0"/>
              <a:t>Query string)</a:t>
            </a:r>
            <a:r>
              <a:rPr lang="bg-BG" sz="1800" dirty="0" smtClean="0"/>
              <a:t> </a:t>
            </a:r>
            <a:r>
              <a:rPr lang="bg-BG" sz="1800" dirty="0"/>
              <a:t>– </a:t>
            </a:r>
            <a:r>
              <a:rPr lang="bg-BG" dirty="0"/>
              <a:t>съдържа парамери, които </a:t>
            </a:r>
            <a:r>
              <a:rPr lang="bg-BG" dirty="0" smtClean="0"/>
              <a:t>клиентът </a:t>
            </a:r>
            <a:r>
              <a:rPr lang="bg-BG" dirty="0"/>
              <a:t>иска да изпрати до сървъра за </a:t>
            </a:r>
            <a:r>
              <a:rPr lang="bg-BG" dirty="0" smtClean="0"/>
              <a:t>обработка</a:t>
            </a:r>
            <a:endParaRPr lang="bg-BG" dirty="0"/>
          </a:p>
          <a:p>
            <a:pPr marL="465750" lvl="2" indent="-285750">
              <a:buFont typeface="Arial" pitchFamily="34" charset="0"/>
              <a:buChar char="•"/>
            </a:pPr>
            <a:r>
              <a:rPr lang="bg-BG" sz="1800" dirty="0"/>
              <a:t>Фрагмент </a:t>
            </a:r>
            <a:r>
              <a:rPr lang="bg-BG" sz="1800" dirty="0" smtClean="0"/>
              <a:t>идентификатор </a:t>
            </a:r>
            <a:r>
              <a:rPr lang="bg-BG" dirty="0" smtClean="0"/>
              <a:t>– </a:t>
            </a:r>
            <a:r>
              <a:rPr lang="bg-BG" dirty="0"/>
              <a:t>указател към специфична част в документа</a:t>
            </a:r>
            <a:endParaRPr lang="ru-RU" dirty="0"/>
          </a:p>
        </p:txBody>
      </p:sp>
    </p:spTree>
    <p:extLst>
      <p:ext uri="{BB962C8B-B14F-4D97-AF65-F5344CB8AC3E}">
        <p14:creationId xmlns:p14="http://schemas.microsoft.com/office/powerpoint/2010/main" val="2710699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URL </a:t>
            </a:r>
            <a:r>
              <a:rPr lang="bg-BG" dirty="0" smtClean="0"/>
              <a:t>Структура</a:t>
            </a:r>
            <a:endParaRPr lang="ru-RU" dirty="0"/>
          </a:p>
        </p:txBody>
      </p:sp>
      <p:sp>
        <p:nvSpPr>
          <p:cNvPr id="3" name="Text Placeholder 2"/>
          <p:cNvSpPr>
            <a:spLocks noGrp="1"/>
          </p:cNvSpPr>
          <p:nvPr>
            <p:ph type="body" sz="quarter" idx="10"/>
          </p:nvPr>
        </p:nvSpPr>
        <p:spPr>
          <a:xfrm>
            <a:off x="219808" y="1690687"/>
            <a:ext cx="8598905" cy="4391026"/>
          </a:xfrm>
        </p:spPr>
        <p:txBody>
          <a:bodyPr anchor="ctr"/>
          <a:lstStyle/>
          <a:p>
            <a:pPr algn="ctr"/>
            <a:r>
              <a:rPr lang="en-US" sz="2000" dirty="0"/>
              <a:t>http://</a:t>
            </a:r>
            <a:r>
              <a:rPr lang="en-US" sz="2000" dirty="0" smtClean="0"/>
              <a:t>en.wikipedia.org:80/w/index.php?search=TU+Sofia&amp;title=Search</a:t>
            </a:r>
            <a:r>
              <a:rPr lang="bg-BG" sz="2000" dirty="0" smtClean="0"/>
              <a:t> </a:t>
            </a:r>
            <a:endParaRPr lang="bg-BG" sz="2000" dirty="0"/>
          </a:p>
          <a:p>
            <a:endParaRPr lang="ru-RU" dirty="0"/>
          </a:p>
        </p:txBody>
      </p:sp>
      <p:sp>
        <p:nvSpPr>
          <p:cNvPr id="6" name="Oval 5"/>
          <p:cNvSpPr/>
          <p:nvPr/>
        </p:nvSpPr>
        <p:spPr bwMode="gray">
          <a:xfrm>
            <a:off x="263769" y="3490546"/>
            <a:ext cx="650631" cy="342900"/>
          </a:xfrm>
          <a:prstGeom prst="ellipse">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8" name="Straight Arrow Connector 7"/>
          <p:cNvCxnSpPr>
            <a:stCxn id="6" idx="0"/>
            <a:endCxn id="30" idx="3"/>
          </p:cNvCxnSpPr>
          <p:nvPr/>
        </p:nvCxnSpPr>
        <p:spPr>
          <a:xfrm flipH="1" flipV="1">
            <a:off x="527728" y="2800625"/>
            <a:ext cx="61357" cy="68992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bwMode="gray">
          <a:xfrm>
            <a:off x="931985" y="3393831"/>
            <a:ext cx="2073543" cy="527538"/>
          </a:xfrm>
          <a:prstGeom prst="ellipse">
            <a:avLst/>
          </a:prstGeom>
          <a:noFill/>
          <a:ln w="38100" algn="ctr">
            <a:solidFill>
              <a:schemeClr val="tx2">
                <a:lumMod val="60000"/>
                <a:lumOff val="40000"/>
              </a:schemeClr>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15" name="Straight Arrow Connector 14"/>
          <p:cNvCxnSpPr>
            <a:stCxn id="13" idx="4"/>
          </p:cNvCxnSpPr>
          <p:nvPr/>
        </p:nvCxnSpPr>
        <p:spPr>
          <a:xfrm>
            <a:off x="1968757" y="3921369"/>
            <a:ext cx="44681" cy="518746"/>
          </a:xfrm>
          <a:prstGeom prst="straightConnector1">
            <a:avLst/>
          </a:prstGeom>
          <a:ln w="381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Oval 16"/>
          <p:cNvSpPr/>
          <p:nvPr/>
        </p:nvSpPr>
        <p:spPr bwMode="gray">
          <a:xfrm>
            <a:off x="3005528" y="3455377"/>
            <a:ext cx="344774" cy="404446"/>
          </a:xfrm>
          <a:prstGeom prst="ellipse">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19" name="Straight Arrow Connector 18"/>
          <p:cNvCxnSpPr>
            <a:stCxn id="17" idx="0"/>
            <a:endCxn id="32" idx="4"/>
          </p:cNvCxnSpPr>
          <p:nvPr/>
        </p:nvCxnSpPr>
        <p:spPr>
          <a:xfrm flipV="1">
            <a:off x="3177915" y="2831122"/>
            <a:ext cx="84031" cy="624255"/>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21" name="Oval 20"/>
          <p:cNvSpPr/>
          <p:nvPr/>
        </p:nvSpPr>
        <p:spPr bwMode="gray">
          <a:xfrm>
            <a:off x="3350303" y="3402623"/>
            <a:ext cx="1484026" cy="553915"/>
          </a:xfrm>
          <a:prstGeom prst="ellipse">
            <a:avLst/>
          </a:prstGeom>
          <a:noFill/>
          <a:ln w="3810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23" name="Straight Arrow Connector 22"/>
          <p:cNvCxnSpPr>
            <a:stCxn id="21" idx="4"/>
          </p:cNvCxnSpPr>
          <p:nvPr/>
        </p:nvCxnSpPr>
        <p:spPr>
          <a:xfrm>
            <a:off x="4092316" y="3956538"/>
            <a:ext cx="154369" cy="448408"/>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5" name="Oval 24"/>
          <p:cNvSpPr/>
          <p:nvPr/>
        </p:nvSpPr>
        <p:spPr bwMode="gray">
          <a:xfrm>
            <a:off x="4834329" y="3332285"/>
            <a:ext cx="4028317" cy="668215"/>
          </a:xfrm>
          <a:prstGeom prst="ellipse">
            <a:avLst/>
          </a:prstGeom>
          <a:noFill/>
          <a:ln w="38100" algn="ctr">
            <a:solidFill>
              <a:schemeClr val="accent6"/>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27" name="Straight Arrow Connector 26"/>
          <p:cNvCxnSpPr>
            <a:stCxn id="25" idx="0"/>
          </p:cNvCxnSpPr>
          <p:nvPr/>
        </p:nvCxnSpPr>
        <p:spPr>
          <a:xfrm flipV="1">
            <a:off x="6848488" y="2875085"/>
            <a:ext cx="97435" cy="457200"/>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bwMode="gray">
          <a:xfrm>
            <a:off x="263769" y="2417885"/>
            <a:ext cx="1802423" cy="448408"/>
          </a:xfrm>
          <a:prstGeom prst="ellipse">
            <a:avLst/>
          </a:prstGeom>
          <a:noFill/>
          <a:ln w="635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i="0" u="none" strike="noStrike" kern="0" cap="none" spc="0" normalizeH="0" baseline="0" noProof="0" dirty="0" smtClean="0">
                <a:ln>
                  <a:noFill/>
                </a:ln>
                <a:effectLst/>
                <a:uLnTx/>
                <a:uFillTx/>
                <a:ea typeface="Arial Unicode MS" pitchFamily="34" charset="-128"/>
                <a:cs typeface="Arial Unicode MS" pitchFamily="34" charset="-128"/>
              </a:rPr>
              <a:t>Протокол</a:t>
            </a:r>
            <a:endParaRPr kumimoji="0" lang="en-US"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1" name="Oval 30"/>
          <p:cNvSpPr/>
          <p:nvPr/>
        </p:nvSpPr>
        <p:spPr bwMode="gray">
          <a:xfrm>
            <a:off x="1266092" y="4413738"/>
            <a:ext cx="1661746" cy="536331"/>
          </a:xfrm>
          <a:prstGeom prst="ellipse">
            <a:avLst/>
          </a:prstGeom>
          <a:noFill/>
          <a:ln w="6350" algn="ctr">
            <a:solidFill>
              <a:schemeClr val="accent3">
                <a:lumMod val="40000"/>
                <a:lumOff val="60000"/>
              </a:schemeClr>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Хост</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2" name="Oval 31"/>
          <p:cNvSpPr/>
          <p:nvPr/>
        </p:nvSpPr>
        <p:spPr bwMode="gray">
          <a:xfrm>
            <a:off x="2699238" y="2409092"/>
            <a:ext cx="1125415" cy="422030"/>
          </a:xfrm>
          <a:prstGeom prst="ellipse">
            <a:avLst/>
          </a:prstGeom>
          <a:noFill/>
          <a:ln w="63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Порт</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6" name="Oval 35"/>
          <p:cNvSpPr/>
          <p:nvPr/>
        </p:nvSpPr>
        <p:spPr bwMode="gray">
          <a:xfrm>
            <a:off x="3499338" y="4396153"/>
            <a:ext cx="1503485" cy="457200"/>
          </a:xfrm>
          <a:prstGeom prst="ellipse">
            <a:avLst/>
          </a:prstGeom>
          <a:noFill/>
          <a:ln w="635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kern="0" dirty="0" smtClean="0">
                <a:ea typeface="Arial Unicode MS" pitchFamily="34" charset="-128"/>
                <a:cs typeface="Arial Unicode MS" pitchFamily="34" charset="-128"/>
              </a:rPr>
              <a:t>Път</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7" name="Oval 36"/>
          <p:cNvSpPr/>
          <p:nvPr/>
        </p:nvSpPr>
        <p:spPr bwMode="gray">
          <a:xfrm>
            <a:off x="5732585" y="2382715"/>
            <a:ext cx="2523393" cy="492369"/>
          </a:xfrm>
          <a:prstGeom prst="ellipse">
            <a:avLst/>
          </a:prstGeom>
          <a:noFill/>
          <a:ln w="6350" algn="ctr">
            <a:solidFill>
              <a:schemeClr val="accent6"/>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Низ на</a:t>
            </a:r>
            <a:r>
              <a:rPr kumimoji="0" lang="bg-BG" b="0" i="0" u="none" strike="noStrike" kern="0" cap="none" spc="0" normalizeH="0" noProof="0" dirty="0" smtClean="0">
                <a:ln>
                  <a:noFill/>
                </a:ln>
                <a:effectLst/>
                <a:uLnTx/>
                <a:uFillTx/>
                <a:ea typeface="Arial Unicode MS" pitchFamily="34" charset="-128"/>
                <a:cs typeface="Arial Unicode MS" pitchFamily="34" charset="-128"/>
              </a:rPr>
              <a:t> зявката</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630938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down)">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par>
                                <p:cTn id="19" presetID="22" presetClass="entr" presetSubtype="4"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down)">
                                      <p:cBhvr>
                                        <p:cTn id="24" dur="500"/>
                                        <p:tgtEl>
                                          <p:spTgt spid="3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par>
                                <p:cTn id="30" presetID="22" presetClass="entr" presetSubtype="4"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down)">
                                      <p:cBhvr>
                                        <p:cTn id="32" dur="500"/>
                                        <p:tgtEl>
                                          <p:spTgt spid="19"/>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down)">
                                      <p:cBhvr>
                                        <p:cTn id="35" dur="500"/>
                                        <p:tgtEl>
                                          <p:spTgt spid="3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down)">
                                      <p:cBhvr>
                                        <p:cTn id="40" dur="500"/>
                                        <p:tgtEl>
                                          <p:spTgt spid="21"/>
                                        </p:tgtEl>
                                      </p:cBhvr>
                                    </p:animEffect>
                                  </p:childTnLst>
                                </p:cTn>
                              </p:par>
                              <p:par>
                                <p:cTn id="41" presetID="22" presetClass="entr" presetSubtype="4"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down)">
                                      <p:cBhvr>
                                        <p:cTn id="43" dur="500"/>
                                        <p:tgtEl>
                                          <p:spTgt spid="23"/>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down)">
                                      <p:cBhvr>
                                        <p:cTn id="46" dur="500"/>
                                        <p:tgtEl>
                                          <p:spTgt spid="3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500"/>
                                        <p:tgtEl>
                                          <p:spTgt spid="25"/>
                                        </p:tgtEl>
                                      </p:cBhvr>
                                    </p:animEffect>
                                  </p:childTnLst>
                                </p:cTn>
                              </p:par>
                              <p:par>
                                <p:cTn id="52" presetID="22" presetClass="entr" presetSubtype="4"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down)">
                                      <p:cBhvr>
                                        <p:cTn id="54" dur="500"/>
                                        <p:tgtEl>
                                          <p:spTgt spid="27"/>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down)">
                                      <p:cBhvr>
                                        <p:cTn id="5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21" grpId="0" animBg="1"/>
      <p:bldP spid="25" grpId="0" animBg="1"/>
      <p:bldP spid="30" grpId="0" animBg="1"/>
      <p:bldP spid="32" grpId="0" animBg="1"/>
      <p:bldP spid="36" grpId="0" animBg="1"/>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Структура на </a:t>
            </a:r>
            <a:r>
              <a:rPr lang="en-US" dirty="0" smtClean="0"/>
              <a:t>HTTP </a:t>
            </a:r>
            <a:r>
              <a:rPr lang="bg-BG" dirty="0" smtClean="0"/>
              <a:t>Заявката</a:t>
            </a:r>
            <a:endParaRPr lang="ru-RU" dirty="0"/>
          </a:p>
        </p:txBody>
      </p:sp>
      <p:sp>
        <p:nvSpPr>
          <p:cNvPr id="3" name="Text Placeholder 2"/>
          <p:cNvSpPr>
            <a:spLocks noGrp="1"/>
          </p:cNvSpPr>
          <p:nvPr>
            <p:ph type="body" sz="quarter" idx="10"/>
          </p:nvPr>
        </p:nvSpPr>
        <p:spPr>
          <a:xfrm>
            <a:off x="324000" y="1690686"/>
            <a:ext cx="8494713" cy="4574189"/>
          </a:xfrm>
        </p:spPr>
        <p:txBody>
          <a:bodyPr/>
          <a:lstStyle/>
          <a:p>
            <a:pPr marL="465750" lvl="2" indent="-285750">
              <a:buFont typeface="Arial" pitchFamily="34" charset="0"/>
              <a:buChar char="•"/>
            </a:pPr>
            <a:r>
              <a:rPr lang="bg-BG" sz="1800" b="1" dirty="0" smtClean="0"/>
              <a:t>Начален ред</a:t>
            </a:r>
            <a:endParaRPr lang="bg-BG" sz="1800" b="1" dirty="0"/>
          </a:p>
          <a:p>
            <a:pPr lvl="2" indent="0">
              <a:buNone/>
            </a:pPr>
            <a:r>
              <a:rPr lang="en-US" b="1" dirty="0" smtClean="0"/>
              <a:t>HTTP </a:t>
            </a:r>
            <a:r>
              <a:rPr lang="bg-BG" b="1" dirty="0" smtClean="0"/>
              <a:t>Метод (Глагол)</a:t>
            </a:r>
            <a:r>
              <a:rPr lang="bg-BG" dirty="0" smtClean="0"/>
              <a:t> – указва типът операция, която клиентът иска да извърши със заявеният ресурс. </a:t>
            </a:r>
            <a:endParaRPr lang="en-US" dirty="0" smtClean="0"/>
          </a:p>
          <a:p>
            <a:pPr lvl="2" indent="0">
              <a:buNone/>
            </a:pPr>
            <a:r>
              <a:rPr lang="en-US" b="1" dirty="0" smtClean="0"/>
              <a:t>URL</a:t>
            </a:r>
            <a:r>
              <a:rPr lang="bg-BG" dirty="0" smtClean="0"/>
              <a:t> – уникален локатор на заявеният ресурс</a:t>
            </a:r>
            <a:endParaRPr lang="en-US" dirty="0" smtClean="0"/>
          </a:p>
          <a:p>
            <a:pPr lvl="2" indent="0">
              <a:buNone/>
            </a:pPr>
            <a:r>
              <a:rPr lang="bg-BG" b="1" dirty="0" smtClean="0"/>
              <a:t>Версия на </a:t>
            </a:r>
            <a:r>
              <a:rPr lang="en-US" b="1" dirty="0" smtClean="0"/>
              <a:t>HTTP</a:t>
            </a:r>
            <a:r>
              <a:rPr lang="bg-BG" b="1" dirty="0" smtClean="0"/>
              <a:t> </a:t>
            </a:r>
            <a:r>
              <a:rPr lang="bg-BG" dirty="0" smtClean="0"/>
              <a:t>– версията на протокола, която ще се позлва за комуникация</a:t>
            </a:r>
          </a:p>
          <a:p>
            <a:pPr lvl="2" indent="0">
              <a:buNone/>
            </a:pPr>
            <a:endParaRPr lang="en-US" dirty="0" smtClean="0"/>
          </a:p>
          <a:p>
            <a:pPr lvl="2" indent="0">
              <a:buNone/>
            </a:pPr>
            <a:endParaRPr lang="en-US" dirty="0" smtClean="0"/>
          </a:p>
          <a:p>
            <a:pPr marL="465750" lvl="2" indent="-285750"/>
            <a:r>
              <a:rPr lang="bg-BG" sz="1800" b="1" dirty="0" smtClean="0"/>
              <a:t>Хедъри</a:t>
            </a:r>
            <a:r>
              <a:rPr lang="bg-BG" dirty="0" smtClean="0"/>
              <a:t> -</a:t>
            </a:r>
            <a:r>
              <a:rPr lang="en-US" dirty="0" smtClean="0"/>
              <a:t> </a:t>
            </a:r>
            <a:r>
              <a:rPr lang="bg-BG" dirty="0" smtClean="0"/>
              <a:t>опционални </a:t>
            </a:r>
            <a:r>
              <a:rPr lang="en-US" dirty="0" smtClean="0"/>
              <a:t>(HTTP </a:t>
            </a:r>
            <a:r>
              <a:rPr lang="en-US" dirty="0"/>
              <a:t>1.1 </a:t>
            </a:r>
            <a:r>
              <a:rPr lang="bg-BG" dirty="0"/>
              <a:t>задължава специфицирането на хедър </a:t>
            </a:r>
            <a:r>
              <a:rPr lang="en-US" dirty="0"/>
              <a:t>HOST</a:t>
            </a:r>
            <a:r>
              <a:rPr lang="bg-BG" dirty="0"/>
              <a:t> в заявката</a:t>
            </a:r>
            <a:r>
              <a:rPr lang="en-US" dirty="0" smtClean="0"/>
              <a:t>)</a:t>
            </a:r>
            <a:r>
              <a:rPr lang="bg-BG" dirty="0" smtClean="0"/>
              <a:t>. Възможно е да дефинира множество хедъри, като всеки от тях заема точно един ред и следва форматът: “Име </a:t>
            </a:r>
            <a:r>
              <a:rPr lang="bg-BG" dirty="0"/>
              <a:t>на хедър: </a:t>
            </a:r>
            <a:r>
              <a:rPr lang="bg-BG" dirty="0" smtClean="0"/>
              <a:t>Стойност на хедър”</a:t>
            </a:r>
          </a:p>
          <a:p>
            <a:pPr lvl="2" indent="0">
              <a:buNone/>
            </a:pPr>
            <a:endParaRPr lang="bg-BG" b="1" dirty="0" smtClean="0"/>
          </a:p>
          <a:p>
            <a:pPr lvl="2" indent="0">
              <a:buNone/>
            </a:pPr>
            <a:endParaRPr lang="bg-BG" sz="1800" b="1" dirty="0"/>
          </a:p>
          <a:p>
            <a:pPr marL="465750" lvl="2" indent="-285750"/>
            <a:endParaRPr lang="bg-BG" sz="1800" b="1" dirty="0" smtClean="0"/>
          </a:p>
          <a:p>
            <a:pPr marL="465750" lvl="2" indent="-285750"/>
            <a:r>
              <a:rPr lang="bg-BG" sz="1800" b="1" dirty="0" smtClean="0"/>
              <a:t>Данни/Тяло/ </a:t>
            </a:r>
            <a:r>
              <a:rPr lang="bg-BG" dirty="0" smtClean="0"/>
              <a:t>– опционални, може да съдържат множество редове, включително и празни</a:t>
            </a:r>
            <a:endParaRPr lang="bg-BG" dirty="0"/>
          </a:p>
          <a:p>
            <a:pPr marL="465750" lvl="2" indent="-285750"/>
            <a:endParaRPr lang="ru-RU" sz="1800" b="1" dirty="0"/>
          </a:p>
        </p:txBody>
      </p:sp>
      <p:sp>
        <p:nvSpPr>
          <p:cNvPr id="6" name="Rounded Rectangle 5"/>
          <p:cNvSpPr/>
          <p:nvPr/>
        </p:nvSpPr>
        <p:spPr bwMode="gray">
          <a:xfrm>
            <a:off x="556052" y="3206450"/>
            <a:ext cx="6011003" cy="415637"/>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b="1" kern="0" dirty="0">
                <a:ea typeface="Arial Unicode MS" pitchFamily="34" charset="-128"/>
                <a:cs typeface="Arial Unicode MS" pitchFamily="34" charset="-128"/>
              </a:rPr>
              <a:t>GET en.wikipedia.org/w/</a:t>
            </a:r>
            <a:r>
              <a:rPr lang="en-US" sz="1600" b="1" kern="0" dirty="0" err="1">
                <a:ea typeface="Arial Unicode MS" pitchFamily="34" charset="-128"/>
                <a:cs typeface="Arial Unicode MS" pitchFamily="34" charset="-128"/>
              </a:rPr>
              <a:t>index.php</a:t>
            </a:r>
            <a:r>
              <a:rPr lang="en-US" sz="1600" b="1" kern="0" dirty="0">
                <a:ea typeface="Arial Unicode MS" pitchFamily="34" charset="-128"/>
                <a:cs typeface="Arial Unicode MS" pitchFamily="34" charset="-128"/>
              </a:rPr>
              <a:t> </a:t>
            </a:r>
            <a:r>
              <a:rPr lang="en-US" sz="1600" b="1" kern="0" dirty="0" smtClean="0">
                <a:ea typeface="Arial Unicode MS" pitchFamily="34" charset="-128"/>
                <a:cs typeface="Arial Unicode MS" pitchFamily="34" charset="-128"/>
              </a:rPr>
              <a:t>HTTP/1.1</a:t>
            </a:r>
            <a:endParaRPr lang="bg-BG" sz="1600" b="1" kern="0" dirty="0" smtClean="0">
              <a:ea typeface="Arial Unicode MS" pitchFamily="34" charset="-128"/>
              <a:cs typeface="Arial Unicode MS" pitchFamily="34" charset="-128"/>
            </a:endParaRPr>
          </a:p>
        </p:txBody>
      </p:sp>
      <p:sp>
        <p:nvSpPr>
          <p:cNvPr id="7" name="Rounded Rectangle 6"/>
          <p:cNvSpPr/>
          <p:nvPr/>
        </p:nvSpPr>
        <p:spPr bwMode="gray">
          <a:xfrm>
            <a:off x="573637" y="4632137"/>
            <a:ext cx="6011003" cy="655122"/>
          </a:xfrm>
          <a:prstGeom prst="roundRect">
            <a:avLst/>
          </a:prstGeom>
          <a:ln w="28575">
            <a:solidFill>
              <a:schemeClr val="accent1"/>
            </a:solidFill>
            <a:headEnd/>
            <a:tailEnd/>
          </a:ln>
        </p:spPr>
        <p:style>
          <a:lnRef idx="2">
            <a:schemeClr val="dk1"/>
          </a:lnRef>
          <a:fillRef idx="1">
            <a:schemeClr val="lt1"/>
          </a:fillRef>
          <a:effectRef idx="0">
            <a:schemeClr val="dk1"/>
          </a:effectRef>
          <a:fontRef idx="minor">
            <a:schemeClr val="dk1"/>
          </a:fontRef>
        </p:style>
        <p:txBody>
          <a:bodyPr lIns="90000" tIns="72000" rIns="90000" bIns="72000" rtlCol="0" anchor="ctr"/>
          <a:lstStyle/>
          <a:p>
            <a:pPr fontAlgn="base">
              <a:spcBef>
                <a:spcPct val="50000"/>
              </a:spcBef>
              <a:spcAft>
                <a:spcPct val="0"/>
              </a:spcAft>
              <a:buClr>
                <a:srgbClr val="F0AB00"/>
              </a:buClr>
              <a:buSzPct val="80000"/>
            </a:pPr>
            <a:r>
              <a:rPr lang="en-US" sz="1600" b="1" kern="0" dirty="0">
                <a:ea typeface="Arial Unicode MS" pitchFamily="34" charset="-128"/>
                <a:cs typeface="Arial Unicode MS" pitchFamily="34" charset="-128"/>
              </a:rPr>
              <a:t>Connection: </a:t>
            </a:r>
            <a:r>
              <a:rPr lang="en-US" sz="1600" b="1" kern="0" dirty="0" smtClean="0">
                <a:ea typeface="Arial Unicode MS" pitchFamily="34" charset="-128"/>
                <a:cs typeface="Arial Unicode MS" pitchFamily="34" charset="-128"/>
              </a:rPr>
              <a:t>Keep-Alive</a:t>
            </a:r>
            <a:endParaRPr lang="bg-BG" sz="1600" b="1"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pPr>
            <a:r>
              <a:rPr lang="en-US" sz="1600" b="1" kern="0" dirty="0" smtClean="0">
                <a:ea typeface="Arial Unicode MS" pitchFamily="34" charset="-128"/>
                <a:cs typeface="Arial Unicode MS" pitchFamily="34" charset="-128"/>
              </a:rPr>
              <a:t>Host</a:t>
            </a:r>
            <a:r>
              <a:rPr lang="en-US" sz="1600" b="1" kern="0" dirty="0">
                <a:ea typeface="Arial Unicode MS" pitchFamily="34" charset="-128"/>
                <a:cs typeface="Arial Unicode MS" pitchFamily="34" charset="-128"/>
              </a:rPr>
              <a:t>: en.wikipedia.org</a:t>
            </a:r>
            <a:endParaRPr lang="bg-BG" sz="1600" b="1" kern="0" dirty="0" smtClean="0">
              <a:ea typeface="Arial Unicode MS" pitchFamily="34" charset="-128"/>
              <a:cs typeface="Arial Unicode MS" pitchFamily="34" charset="-128"/>
            </a:endParaRPr>
          </a:p>
        </p:txBody>
      </p:sp>
    </p:spTree>
    <p:extLst>
      <p:ext uri="{BB962C8B-B14F-4D97-AF65-F5344CB8AC3E}">
        <p14:creationId xmlns:p14="http://schemas.microsoft.com/office/powerpoint/2010/main" val="1558137681"/>
      </p:ext>
    </p:extLst>
  </p:cSld>
  <p:clrMapOvr>
    <a:masterClrMapping/>
  </p:clrMapOvr>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1822</TotalTime>
  <Words>2496</Words>
  <Application>Microsoft Office PowerPoint</Application>
  <PresentationFormat>On-screen Show (4:3)</PresentationFormat>
  <Paragraphs>317</Paragraphs>
  <Slides>33</Slides>
  <Notes>16</Notes>
  <HiddenSlides>1</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SAP_2012_v1.1</vt:lpstr>
      <vt:lpstr>Протоколът HTTP. Механизми за поддръжка на сесии. HTTPS.</vt:lpstr>
      <vt:lpstr>Съдържание</vt:lpstr>
      <vt:lpstr>Що е протокол?</vt:lpstr>
      <vt:lpstr>Протоколът HTTP </vt:lpstr>
      <vt:lpstr>Характеристики на HTTP</vt:lpstr>
      <vt:lpstr>HTTP Съобщения</vt:lpstr>
      <vt:lpstr>HTTP Ресурси </vt:lpstr>
      <vt:lpstr>URL Структура</vt:lpstr>
      <vt:lpstr>Структура на HTTP Заявката</vt:lpstr>
      <vt:lpstr>Видове HTTP Методи</vt:lpstr>
      <vt:lpstr>HTTP Заявка - Пример</vt:lpstr>
      <vt:lpstr>Структура на HTTP Отговор </vt:lpstr>
      <vt:lpstr>HTTP Отговор - Пример</vt:lpstr>
      <vt:lpstr>HTTP Статус кодове (1)</vt:lpstr>
      <vt:lpstr>HTTP Статус кодове (2)</vt:lpstr>
      <vt:lpstr>HTTP Хедъри (1)</vt:lpstr>
      <vt:lpstr>HTTP Хедъри (2)</vt:lpstr>
      <vt:lpstr>Кеширане</vt:lpstr>
      <vt:lpstr>Примерен Java User-Agent</vt:lpstr>
      <vt:lpstr>HTTP Сесия</vt:lpstr>
      <vt:lpstr>Механизми за поддръжка на сесия (1)</vt:lpstr>
      <vt:lpstr>Механизми за поддръжка на сесия (2)</vt:lpstr>
      <vt:lpstr>Механизми за поддръжка на сесия (3)</vt:lpstr>
      <vt:lpstr>Атрибути на cookie-та</vt:lpstr>
      <vt:lpstr>Cookies</vt:lpstr>
      <vt:lpstr>Подръжка на сесии в клъстър среда и session failover</vt:lpstr>
      <vt:lpstr>HTTPS протокол</vt:lpstr>
      <vt:lpstr>Как протича комуникацията по HTTPS протокола</vt:lpstr>
      <vt:lpstr>Благодаря за вниманието!</vt:lpstr>
      <vt:lpstr>Как да проследяваме HTTP трафика на нашия браузър</vt:lpstr>
      <vt:lpstr>Как да проследяваме HTTP трафика на нашия браузър</vt:lpstr>
      <vt:lpstr>ИЗПОЛЗВАНА ЛИТЕРАТУРА</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Angelova, Elena</cp:lastModifiedBy>
  <cp:revision>292</cp:revision>
  <dcterms:created xsi:type="dcterms:W3CDTF">2012-01-25T11:08:33Z</dcterms:created>
  <dcterms:modified xsi:type="dcterms:W3CDTF">2013-11-14T12:09:28Z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1564995588</vt:i4>
  </property>
  <property fmtid="{D5CDD505-2E9C-101B-9397-08002B2CF9AE}" pid="4" name="_EmailSubject">
    <vt:lpwstr>ТУ Лекция HTTP</vt:lpwstr>
  </property>
  <property fmtid="{D5CDD505-2E9C-101B-9397-08002B2CF9AE}" pid="5" name="_AuthorEmail">
    <vt:lpwstr>nikolay.samardzhiev@sap.com</vt:lpwstr>
  </property>
  <property fmtid="{D5CDD505-2E9C-101B-9397-08002B2CF9AE}" pid="6" name="_AuthorEmailDisplayName">
    <vt:lpwstr>Samardzhiev, Nikolay</vt:lpwstr>
  </property>
</Properties>
</file>